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1" r:id="rId3"/>
    <p:sldId id="263" r:id="rId4"/>
    <p:sldId id="262" r:id="rId5"/>
    <p:sldId id="257" r:id="rId6"/>
    <p:sldId id="258" r:id="rId7"/>
    <p:sldId id="264" r:id="rId8"/>
    <p:sldId id="259" r:id="rId9"/>
    <p:sldId id="260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6464"/>
    <a:srgbClr val="F60A9C"/>
    <a:srgbClr val="EC5A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77" autoAdjust="0"/>
    <p:restoredTop sz="96247" autoAdjust="0"/>
  </p:normalViewPr>
  <p:slideViewPr>
    <p:cSldViewPr snapToGrid="0">
      <p:cViewPr varScale="1">
        <p:scale>
          <a:sx n="104" d="100"/>
          <a:sy n="104" d="100"/>
        </p:scale>
        <p:origin x="67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8A1E6-7ABE-47CD-B781-F02DB84EAD37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8C010-795C-4164-9C41-8FEF298AA12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738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8C010-795C-4164-9C41-8FEF298AA12C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473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8C010-795C-4164-9C41-8FEF298AA12C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640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8C010-795C-4164-9C41-8FEF298AA12C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9028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8C010-795C-4164-9C41-8FEF298AA12C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5037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8C1D1-204A-4FF5-AD90-5F72F7FE8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33688F2-9BD7-44CB-B436-1F9ACFF27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5BAE30-8862-49A3-A408-F1A8245C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BF86-5B36-4620-844C-BB5893DF8FAB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3C3E14-CF26-4E20-9D4D-9473BA5DF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4AA402-ED95-4CD6-BF88-B06D7515B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40B2-FB40-4E4D-9EF8-A04CD2CFB3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416012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6B4EB-B146-4BB8-AC2F-CC2FE909B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EDCEDA-0153-4094-8B95-29824296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1667696-8BAC-4F6E-A1C9-B0028D6FE356}"/>
              </a:ext>
            </a:extLst>
          </p:cNvPr>
          <p:cNvSpPr/>
          <p:nvPr/>
        </p:nvSpPr>
        <p:spPr>
          <a:xfrm>
            <a:off x="-2362200" y="6388100"/>
            <a:ext cx="16916400" cy="2248426"/>
          </a:xfrm>
          <a:prstGeom prst="ellipse">
            <a:avLst/>
          </a:prstGeom>
          <a:noFill/>
          <a:ln w="76200">
            <a:solidFill>
              <a:srgbClr val="F60A9C"/>
            </a:solidFill>
          </a:ln>
          <a:effectLst>
            <a:outerShdw blurRad="2921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008C6D5-22FD-4D6E-9720-96A2049A9038}"/>
              </a:ext>
            </a:extLst>
          </p:cNvPr>
          <p:cNvSpPr/>
          <p:nvPr/>
        </p:nvSpPr>
        <p:spPr>
          <a:xfrm>
            <a:off x="838200" y="1690688"/>
            <a:ext cx="1080000" cy="66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20707F88-7652-4A6E-B7EC-B63DFF89779F}"/>
              </a:ext>
            </a:extLst>
          </p:cNvPr>
          <p:cNvSpPr/>
          <p:nvPr userDrawn="1"/>
        </p:nvSpPr>
        <p:spPr>
          <a:xfrm>
            <a:off x="-2362200" y="6388100"/>
            <a:ext cx="16916400" cy="2248426"/>
          </a:xfrm>
          <a:prstGeom prst="ellipse">
            <a:avLst/>
          </a:prstGeom>
          <a:noFill/>
          <a:ln w="76200">
            <a:solidFill>
              <a:srgbClr val="F60A9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EF790C9-BE50-44CD-9FB6-40EA61A7DAF7}"/>
              </a:ext>
            </a:extLst>
          </p:cNvPr>
          <p:cNvSpPr/>
          <p:nvPr userDrawn="1"/>
        </p:nvSpPr>
        <p:spPr>
          <a:xfrm>
            <a:off x="838200" y="1690688"/>
            <a:ext cx="1080000" cy="66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3843366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9DB735-A290-4146-8E27-CE3504641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B04E9F-928E-42E5-AC22-0E345B302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9361D7-2070-4B60-96F3-73B698D8D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BF86-5B36-4620-844C-BB5893DF8FAB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D3FAEC-397D-425C-97D2-13125076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EE5A93-C453-444E-9E4D-CF206037F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40B2-FB40-4E4D-9EF8-A04CD2CFB3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589526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4840F-6CFA-456C-923A-66B31A41A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040684-2075-4A7B-A72B-441B0305EF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3073DC-D129-4F85-AA05-D6DD2F88C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BECD65-7C97-4DAF-9B1D-C32AB2A14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BF86-5B36-4620-844C-BB5893DF8FAB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F981AA-B188-4504-9DCB-164F0021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7DBB7C-5D75-4D69-984D-8A0C27422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40B2-FB40-4E4D-9EF8-A04CD2CFB3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54922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F88DB6-776D-46F7-B7DD-4FC8762BA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7A5946-D05D-4CA6-B4A2-03012831B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BCD7CE-968E-4AB7-B8B9-03C166FBA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E398AA1-8F2E-4D0C-A85F-953D913F43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605CEF-60B2-446C-8666-586D377171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BC0BE70-67FC-4330-A192-76051F5EA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BF86-5B36-4620-844C-BB5893DF8FAB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89E128D-75CC-44E4-AB6B-BFE17088E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E3C5CA5-D4F6-42F9-ADB9-88FA2A7E5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40B2-FB40-4E4D-9EF8-A04CD2CFB3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909735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7F5E1-ADE2-4056-BB89-E937F30A4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E2B638-363A-49B8-B4B8-7ECE1AA01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BF86-5B36-4620-844C-BB5893DF8FAB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3FCDE6-5809-4E4B-A5A7-3B6BC0C3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545AD0-A435-4CA8-B2C4-241811002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40B2-FB40-4E4D-9EF8-A04CD2CFB3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476504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61FE376-3488-4002-98EF-6CDFAA0F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BF86-5B36-4620-844C-BB5893DF8FAB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5061747-5258-4866-98DD-DFC9946D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0105F0-DA6C-4415-8FDB-8DE31F770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40B2-FB40-4E4D-9EF8-A04CD2CFB3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5896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16B01-D7AD-4780-AA0E-FFA6C7D0F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3525CA-F6E1-42F1-9DFC-88B8B3354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D90EBB-EA6D-44C4-A745-80C8C6C75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4B13C0-B35A-492C-9654-9A99C4D5A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BF86-5B36-4620-844C-BB5893DF8FAB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A549BD-132F-47C3-8FD6-E5526A1F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A1A3B0-ED28-41BF-B3D0-12CD1ECB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40B2-FB40-4E4D-9EF8-A04CD2CFB3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860732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A40479-D8C2-441C-BADF-0D425A0CB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4E6F2D3-1860-4D47-8237-DB121CEE13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GB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D8AAE9-8908-41F2-90FE-06CEDFA98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782E54-05EF-4B90-840A-524487D68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BF86-5B36-4620-844C-BB5893DF8FAB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BC6F80-04A4-456E-92F0-A60D029ED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886A6B-2771-4A6C-93F5-80019BB7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40B2-FB40-4E4D-9EF8-A04CD2CFB3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590678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52501-2971-4493-9AC0-175110C84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ECEED9-5C5C-4C7E-8DB3-D4F77053D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4FADC1-7E9D-4104-8C0B-98E0EBC05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BF86-5B36-4620-844C-BB5893DF8FAB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F47ACF-A716-42FD-9078-8CB1456B2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E906F3-FBB5-498C-9DC0-0AB0D00D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40B2-FB40-4E4D-9EF8-A04CD2CFB3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527847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15DBC94-83FF-4327-A502-D6E5DAC03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CD3136E-6DEB-411D-924F-115315FC4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D9710D-4BF6-4F23-A530-636A1AB32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BF86-5B36-4620-844C-BB5893DF8FAB}" type="datetimeFigureOut">
              <a:rPr lang="en-GB" smtClean="0"/>
              <a:t>22/09/2022</a:t>
            </a:fld>
            <a:endParaRPr lang="en-GB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166AE5-58CB-4832-B379-2AF408DB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3E7444-F7DC-49CF-BE9A-FB431B202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D40B2-FB40-4E4D-9EF8-A04CD2CFB3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596980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6B4EB-B146-4BB8-AC2F-CC2FE909B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EDCEDA-0153-4094-8B95-29824296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1667696-8BAC-4F6E-A1C9-B0028D6FE356}"/>
              </a:ext>
            </a:extLst>
          </p:cNvPr>
          <p:cNvSpPr/>
          <p:nvPr userDrawn="1"/>
        </p:nvSpPr>
        <p:spPr>
          <a:xfrm>
            <a:off x="-2362200" y="6388100"/>
            <a:ext cx="16916400" cy="2248426"/>
          </a:xfrm>
          <a:prstGeom prst="ellipse">
            <a:avLst/>
          </a:prstGeom>
          <a:noFill/>
          <a:ln w="76200">
            <a:solidFill>
              <a:srgbClr val="F60A9C"/>
            </a:solidFill>
          </a:ln>
          <a:effectLst>
            <a:outerShdw blurRad="2921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008C6D5-22FD-4D6E-9720-96A2049A9038}"/>
              </a:ext>
            </a:extLst>
          </p:cNvPr>
          <p:cNvSpPr/>
          <p:nvPr userDrawn="1"/>
        </p:nvSpPr>
        <p:spPr>
          <a:xfrm>
            <a:off x="838200" y="1690688"/>
            <a:ext cx="1080000" cy="66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242310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8EA33-BBB0-43FD-9837-79311281A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FEF960-5126-4C86-9AC2-A0EE6D671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6ED82C-E847-40EB-9502-0F33C782A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8BF86-5B36-4620-844C-BB5893DF8FAB}" type="datetimeFigureOut">
              <a:rPr lang="en-GB" smtClean="0"/>
              <a:pPr/>
              <a:t>22/09/2022</a:t>
            </a:fld>
            <a:endParaRPr lang="en-GB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808B57-6F54-4F60-9674-BAED8A6A40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0038B5-C4CF-483C-8390-C736484130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D40B2-FB40-4E4D-9EF8-A04CD2CFB32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9217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0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elational_databas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bm.com/cloud/learn/relational-databases" TargetMode="External"/><Relationship Id="rId5" Type="http://schemas.openxmlformats.org/officeDocument/2006/relationships/hyperlink" Target="https://en.wikipedia.org/wiki/SQL_syntax" TargetMode="External"/><Relationship Id="rId4" Type="http://schemas.openxmlformats.org/officeDocument/2006/relationships/hyperlink" Target="https://en.wikipedia.org/wiki/SQ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sql/sql_ref_keywords.as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arn.microsoft.com/en-us/sql/t-sql/language-elements/transactions-transact-sql" TargetMode="External"/><Relationship Id="rId5" Type="http://schemas.openxmlformats.org/officeDocument/2006/relationships/hyperlink" Target="https://support.microsoft.com/en-us/office/access-sql-basic-concepts-vocabulary-and-syntax-444d0303-cde1-424e-9a74-e8dc3e460671" TargetMode="External"/><Relationship Id="rId4" Type="http://schemas.openxmlformats.org/officeDocument/2006/relationships/hyperlink" Target="https://www.w3schools.com/sql/sql_ref_sqlserver.as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D8CE7D4-AB8E-47D3-A81F-B58A26C5A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30756"/>
            <a:ext cx="9144000" cy="1754400"/>
          </a:xfrm>
        </p:spPr>
        <p:txBody>
          <a:bodyPr anchor="b">
            <a:normAutofit/>
          </a:bodyPr>
          <a:lstStyle/>
          <a:p>
            <a:r>
              <a:rPr lang="en-US" sz="8000" dirty="0"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SQL </a:t>
            </a:r>
            <a:r>
              <a:rPr lang="ru-RU" sz="8000" dirty="0"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операции</a:t>
            </a:r>
            <a:br>
              <a:rPr lang="ru-RU" dirty="0"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3200" dirty="0"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с реляционными</a:t>
            </a:r>
            <a:r>
              <a:rPr lang="en-US" sz="3200" dirty="0"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dirty="0"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базами данных</a:t>
            </a:r>
            <a:endParaRPr lang="en-GB" dirty="0">
              <a:latin typeface="Segoe UI Black" panose="020B0A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870689FB-B1DB-42DE-BCD0-1BFC2ED37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3663"/>
            <a:ext cx="9144000" cy="1038023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646464"/>
                </a:solidFill>
              </a:rPr>
              <a:t>Выполнил:</a:t>
            </a:r>
            <a:r>
              <a:rPr lang="ru-RU" i="1" dirty="0">
                <a:solidFill>
                  <a:srgbClr val="646464"/>
                </a:solidFill>
              </a:rPr>
              <a:t> студент гр. 1ИСб-01-2оп-22 Сухарев Е. С.</a:t>
            </a:r>
          </a:p>
          <a:p>
            <a:r>
              <a:rPr lang="ru-RU" b="1" i="1" dirty="0">
                <a:solidFill>
                  <a:srgbClr val="646464"/>
                </a:solidFill>
              </a:rPr>
              <a:t>Проверил: </a:t>
            </a:r>
            <a:r>
              <a:rPr lang="ru-RU" i="1" dirty="0">
                <a:solidFill>
                  <a:srgbClr val="646464"/>
                </a:solidFill>
              </a:rPr>
              <a:t>доцент, к.т.н. Ганичева Оксана Георгиевна</a:t>
            </a:r>
          </a:p>
          <a:p>
            <a:endParaRPr lang="en-GB" i="1" dirty="0">
              <a:solidFill>
                <a:srgbClr val="646464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EFD097-4547-4DB8-8739-48F2311C32E8}"/>
              </a:ext>
            </a:extLst>
          </p:cNvPr>
          <p:cNvSpPr/>
          <p:nvPr/>
        </p:nvSpPr>
        <p:spPr>
          <a:xfrm>
            <a:off x="1524000" y="3710222"/>
            <a:ext cx="9144000" cy="45719"/>
          </a:xfrm>
          <a:prstGeom prst="rect">
            <a:avLst/>
          </a:prstGeom>
          <a:solidFill>
            <a:srgbClr val="F60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3AC99F-70E3-48D0-B1CB-840599819C2E}"/>
              </a:ext>
            </a:extLst>
          </p:cNvPr>
          <p:cNvSpPr txBox="1"/>
          <p:nvPr/>
        </p:nvSpPr>
        <p:spPr>
          <a:xfrm>
            <a:off x="4848225" y="6359009"/>
            <a:ext cx="2495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/>
              <a:t>Череповец, 2022 г.</a:t>
            </a:r>
            <a:endParaRPr lang="en-GB" sz="16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5FD417-204B-4004-A3B5-017C86F030A1}"/>
              </a:ext>
            </a:extLst>
          </p:cNvPr>
          <p:cNvSpPr txBox="1"/>
          <p:nvPr/>
        </p:nvSpPr>
        <p:spPr>
          <a:xfrm>
            <a:off x="1524000" y="129658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/>
              <a:t>МИНОБРНАУКИ РОССИИ</a:t>
            </a:r>
          </a:p>
          <a:p>
            <a:pPr algn="ctr"/>
            <a:r>
              <a:rPr lang="ru-RU" sz="1600" i="1" dirty="0"/>
              <a:t>ФГБОУ ВО Череповецкий государственный университет</a:t>
            </a:r>
          </a:p>
        </p:txBody>
      </p:sp>
    </p:spTree>
    <p:extLst>
      <p:ext uri="{BB962C8B-B14F-4D97-AF65-F5344CB8AC3E}">
        <p14:creationId xmlns:p14="http://schemas.microsoft.com/office/powerpoint/2010/main" val="11604650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61B08-A568-437A-BFED-68E2736E8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328890"/>
            <a:ext cx="10515600" cy="1325563"/>
          </a:xfrm>
        </p:spPr>
        <p:txBody>
          <a:bodyPr/>
          <a:lstStyle/>
          <a:p>
            <a:r>
              <a:rPr lang="ru-RU" dirty="0"/>
              <a:t>Структура БД</a:t>
            </a:r>
            <a:endParaRPr lang="en-GB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0A8FD1F-3236-449C-ADC7-322CBA63BD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1637558"/>
              </p:ext>
            </p:extLst>
          </p:nvPr>
        </p:nvGraphicFramePr>
        <p:xfrm>
          <a:off x="838200" y="2501900"/>
          <a:ext cx="10515596" cy="1854200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961613101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3142075462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5456739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785270027"/>
                    </a:ext>
                  </a:extLst>
                </a:gridCol>
                <a:gridCol w="2628896">
                  <a:extLst>
                    <a:ext uri="{9D8B030D-6E8A-4147-A177-3AD203B41FA5}">
                      <a16:colId xmlns:a16="http://schemas.microsoft.com/office/drawing/2014/main" val="3169633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Столбец 1 (Ключ, напр. "</a:t>
                      </a:r>
                      <a:r>
                        <a:rPr lang="en-US" sz="1800" dirty="0"/>
                        <a:t>ID"</a:t>
                      </a:r>
                      <a:r>
                        <a:rPr lang="ru-RU" sz="1800" dirty="0"/>
                        <a:t>)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Столбец 2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…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Столбец </a:t>
                      </a:r>
                      <a:r>
                        <a:rPr lang="en-US" sz="1800" dirty="0"/>
                        <a:t>N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370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Запись 1 </a:t>
                      </a:r>
                      <a:r>
                        <a:rPr lang="en-US" sz="1800" b="1" dirty="0"/>
                        <a:t>→</a:t>
                      </a:r>
                      <a:endParaRPr lang="en-GB" sz="1800" b="1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Ключ 1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Значение 2</a:t>
                      </a:r>
                      <a:r>
                        <a:rPr lang="en-US" sz="1800" dirty="0"/>
                        <a:t> </a:t>
                      </a:r>
                      <a:r>
                        <a:rPr lang="ru-RU" sz="1800" dirty="0"/>
                        <a:t>1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…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Значение </a:t>
                      </a:r>
                      <a:r>
                        <a:rPr lang="en-US" sz="1800" dirty="0"/>
                        <a:t>N 1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986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Запись 2</a:t>
                      </a:r>
                      <a:r>
                        <a:rPr lang="en-US" sz="1800" b="1" dirty="0"/>
                        <a:t> →</a:t>
                      </a:r>
                      <a:endParaRPr lang="en-GB" sz="1800" b="1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Ключ 2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Значение 2</a:t>
                      </a:r>
                      <a:r>
                        <a:rPr lang="en-US" sz="1800" dirty="0"/>
                        <a:t> </a:t>
                      </a:r>
                      <a:r>
                        <a:rPr lang="ru-RU" sz="1800" dirty="0"/>
                        <a:t>2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…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Значение </a:t>
                      </a:r>
                      <a:r>
                        <a:rPr lang="en-US" sz="1800" dirty="0"/>
                        <a:t>N 2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760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947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Запись </a:t>
                      </a:r>
                      <a:r>
                        <a:rPr lang="en-US" sz="1800" b="1" dirty="0"/>
                        <a:t>M →</a:t>
                      </a:r>
                      <a:endParaRPr lang="en-GB" sz="1800" b="1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Ключ </a:t>
                      </a:r>
                      <a:r>
                        <a:rPr lang="en-US" sz="1800" dirty="0"/>
                        <a:t>M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Значение 2</a:t>
                      </a:r>
                      <a:r>
                        <a:rPr lang="en-US" sz="1800" dirty="0"/>
                        <a:t> M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Значение </a:t>
                      </a:r>
                      <a:r>
                        <a:rPr lang="en-US" sz="1800" dirty="0"/>
                        <a:t>N M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465428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C1447B-6683-4C4B-B520-73FCC1CA8D2F}"/>
              </a:ext>
            </a:extLst>
          </p:cNvPr>
          <p:cNvSpPr txBox="1"/>
          <p:nvPr/>
        </p:nvSpPr>
        <p:spPr>
          <a:xfrm>
            <a:off x="838200" y="4657725"/>
            <a:ext cx="1051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Каждую таблицу можно создать, изменить или удалить.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6DC8C8-547F-4F76-9261-B41BB3E87BA1}"/>
              </a:ext>
            </a:extLst>
          </p:cNvPr>
          <p:cNvSpPr txBox="1"/>
          <p:nvPr/>
        </p:nvSpPr>
        <p:spPr>
          <a:xfrm>
            <a:off x="838200" y="5027057"/>
            <a:ext cx="105155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Примеры:</a:t>
            </a:r>
            <a:endParaRPr lang="en-US" sz="2000" b="1" dirty="0"/>
          </a:p>
          <a:p>
            <a:pPr marL="285750" indent="-285750">
              <a:buFontTx/>
              <a:buChar char="-"/>
            </a:pPr>
            <a:r>
              <a:rPr lang="ru-RU" dirty="0"/>
              <a:t>Создание:</a:t>
            </a:r>
            <a:r>
              <a:rPr lang="en-US" dirty="0"/>
              <a:t>	</a:t>
            </a:r>
            <a:r>
              <a:rPr lang="en-US" b="1" dirty="0">
                <a:latin typeface="Consolas" panose="020B0609020204030204" pitchFamily="49" charset="0"/>
              </a:rPr>
              <a:t>CREATE TABLE </a:t>
            </a:r>
            <a:r>
              <a:rPr lang="en-US" dirty="0">
                <a:latin typeface="Consolas" panose="020B0609020204030204" pitchFamily="49" charset="0"/>
              </a:rPr>
              <a:t>users (id </a:t>
            </a:r>
            <a:r>
              <a:rPr lang="en-US" b="1" dirty="0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, name </a:t>
            </a:r>
            <a:r>
              <a:rPr lang="en-US" b="1" dirty="0">
                <a:latin typeface="Consolas" panose="020B0609020204030204" pitchFamily="49" charset="0"/>
              </a:rPr>
              <a:t>VARCHAR</a:t>
            </a:r>
            <a:r>
              <a:rPr lang="en-US" dirty="0">
                <a:latin typeface="Consolas" panose="020B0609020204030204" pitchFamily="49" charset="0"/>
              </a:rPr>
              <a:t>(64), </a:t>
            </a:r>
            <a:r>
              <a:rPr lang="en-US" b="1" dirty="0">
                <a:latin typeface="Consolas" panose="020B0609020204030204" pitchFamily="49" charset="0"/>
              </a:rPr>
              <a:t>PRIMARY KEY </a:t>
            </a:r>
            <a:r>
              <a:rPr lang="en-US" dirty="0">
                <a:latin typeface="Consolas" panose="020B0609020204030204" pitchFamily="49" charset="0"/>
              </a:rPr>
              <a:t>(id));</a:t>
            </a:r>
          </a:p>
          <a:p>
            <a:pPr marL="285750" indent="-285750">
              <a:buFontTx/>
              <a:buChar char="-"/>
            </a:pPr>
            <a:r>
              <a:rPr lang="ru-RU" dirty="0"/>
              <a:t>Изменение:</a:t>
            </a:r>
            <a:r>
              <a:rPr lang="ru-RU" dirty="0">
                <a:latin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</a:rPr>
              <a:t>ALTER TABLE</a:t>
            </a:r>
            <a:r>
              <a:rPr lang="en-US" dirty="0">
                <a:latin typeface="Consolas" panose="020B0609020204030204" pitchFamily="49" charset="0"/>
              </a:rPr>
              <a:t> users </a:t>
            </a:r>
            <a:r>
              <a:rPr lang="en-US" b="1" dirty="0">
                <a:latin typeface="Consolas" panose="020B0609020204030204" pitchFamily="49" charset="0"/>
              </a:rPr>
              <a:t>ADD </a:t>
            </a:r>
            <a:r>
              <a:rPr lang="en-US" dirty="0">
                <a:latin typeface="Consolas" panose="020B0609020204030204" pitchFamily="49" charset="0"/>
              </a:rPr>
              <a:t>balance </a:t>
            </a:r>
            <a:r>
              <a:rPr lang="en-US" b="1" dirty="0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dirty="0"/>
              <a:t>Удаление:</a:t>
            </a:r>
            <a:r>
              <a:rPr lang="ru-RU" dirty="0">
                <a:latin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</a:rPr>
              <a:t>DROP TABLE </a:t>
            </a:r>
            <a:r>
              <a:rPr lang="en-US" dirty="0">
                <a:latin typeface="Consolas" panose="020B0609020204030204" pitchFamily="49" charset="0"/>
              </a:rPr>
              <a:t>users;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87D2EC-5584-4B8B-9AD8-707556875FB3}"/>
              </a:ext>
            </a:extLst>
          </p:cNvPr>
          <p:cNvSpPr txBox="1"/>
          <p:nvPr/>
        </p:nvSpPr>
        <p:spPr>
          <a:xfrm>
            <a:off x="838196" y="1981756"/>
            <a:ext cx="1051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База данных состоит из таблиц с типизированными столбцами.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4737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80F1A-123F-4FD2-9FD5-D6258F26D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CRUD </a:t>
            </a:r>
            <a:r>
              <a:rPr lang="ru-RU" dirty="0"/>
              <a:t>таблиц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49A28F-7616-4834-95F0-1395D2122E37}"/>
              </a:ext>
            </a:extLst>
          </p:cNvPr>
          <p:cNvSpPr txBox="1"/>
          <p:nvPr/>
        </p:nvSpPr>
        <p:spPr>
          <a:xfrm>
            <a:off x="838196" y="1981756"/>
            <a:ext cx="10515596" cy="452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/>
              <a:t>Создание: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1F3864"/>
                </a:solidFill>
                <a:latin typeface="Consolas" panose="020B0609020204030204" pitchFamily="49" charset="0"/>
              </a:rPr>
              <a:t>-</a:t>
            </a:r>
            <a:r>
              <a:rPr lang="ru-RU" sz="2000" b="1" dirty="0">
                <a:solidFill>
                  <a:srgbClr val="1F3864"/>
                </a:solidFill>
                <a:latin typeface="Consolas" panose="020B0609020204030204" pitchFamily="49" charset="0"/>
              </a:rPr>
              <a:t> </a:t>
            </a:r>
            <a:r>
              <a:rPr lang="en-US" sz="2100" b="1" dirty="0">
                <a:latin typeface="Consolas" panose="020B0609020204030204" pitchFamily="49" charset="0"/>
              </a:rPr>
              <a:t>CREATE TABLE </a:t>
            </a:r>
            <a:r>
              <a:rPr lang="ru-RU" sz="2100" dirty="0">
                <a:latin typeface="Consolas" panose="020B0609020204030204" pitchFamily="49" charset="0"/>
              </a:rPr>
              <a:t>таблица</a:t>
            </a:r>
            <a:r>
              <a:rPr lang="en-US" sz="2100" dirty="0">
                <a:latin typeface="Consolas" panose="020B0609020204030204" pitchFamily="49" charset="0"/>
              </a:rPr>
              <a:t> (</a:t>
            </a:r>
            <a:r>
              <a:rPr lang="ru-RU" sz="2100" dirty="0">
                <a:latin typeface="Consolas" panose="020B0609020204030204" pitchFamily="49" charset="0"/>
              </a:rPr>
              <a:t>столбец1</a:t>
            </a:r>
            <a:r>
              <a:rPr lang="en-US" sz="2100" dirty="0">
                <a:latin typeface="Consolas" panose="020B0609020204030204" pitchFamily="49" charset="0"/>
              </a:rPr>
              <a:t> </a:t>
            </a:r>
            <a:r>
              <a:rPr lang="ru-RU" sz="2100" b="1" dirty="0">
                <a:latin typeface="Consolas" panose="020B0609020204030204" pitchFamily="49" charset="0"/>
              </a:rPr>
              <a:t>ТИП_ДАННЫХ</a:t>
            </a:r>
            <a:r>
              <a:rPr lang="en-US" sz="2100" dirty="0">
                <a:latin typeface="Consolas" panose="020B0609020204030204" pitchFamily="49" charset="0"/>
              </a:rPr>
              <a:t>,</a:t>
            </a:r>
            <a:r>
              <a:rPr lang="ru-RU" sz="2100" dirty="0">
                <a:latin typeface="Consolas" panose="020B0609020204030204" pitchFamily="49" charset="0"/>
              </a:rPr>
              <a:t> …, столбец</a:t>
            </a:r>
            <a:r>
              <a:rPr lang="en-US" sz="2100" dirty="0">
                <a:latin typeface="Consolas" panose="020B0609020204030204" pitchFamily="49" charset="0"/>
              </a:rPr>
              <a:t>N </a:t>
            </a:r>
            <a:r>
              <a:rPr lang="ru-RU" sz="2100" b="1" dirty="0">
                <a:latin typeface="Consolas" panose="020B0609020204030204" pitchFamily="49" charset="0"/>
              </a:rPr>
              <a:t>ТИП_ДАННЫХ</a:t>
            </a:r>
            <a:r>
              <a:rPr lang="en-US" sz="2100" dirty="0">
                <a:latin typeface="Consolas" panose="020B0609020204030204" pitchFamily="49" charset="0"/>
              </a:rPr>
              <a:t>);</a:t>
            </a:r>
            <a:endParaRPr lang="ru-RU" sz="21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/>
              <a:t>Изменение:</a:t>
            </a:r>
          </a:p>
          <a:p>
            <a:r>
              <a:rPr lang="ru-RU" sz="2000" dirty="0">
                <a:solidFill>
                  <a:srgbClr val="1F3864"/>
                </a:solidFill>
                <a:latin typeface="Consolas" panose="020B0609020204030204" pitchFamily="49" charset="0"/>
              </a:rPr>
              <a:t>- </a:t>
            </a:r>
            <a:r>
              <a:rPr lang="ru-RU" sz="2000" dirty="0"/>
              <a:t>Создать столбец:</a:t>
            </a:r>
            <a:r>
              <a:rPr lang="ru-RU" sz="2000" b="1" dirty="0">
                <a:latin typeface="Consolas" panose="020B0609020204030204" pitchFamily="49" charset="0"/>
              </a:rPr>
              <a:t>	</a:t>
            </a:r>
            <a:r>
              <a:rPr lang="en-US" sz="2000" b="1" dirty="0">
                <a:latin typeface="Consolas" panose="020B0609020204030204" pitchFamily="49" charset="0"/>
              </a:rPr>
              <a:t>ALTER TABLE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ru-RU" sz="2000" dirty="0">
                <a:latin typeface="Consolas" panose="020B0609020204030204" pitchFamily="49" charset="0"/>
              </a:rPr>
              <a:t>таблица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ADD </a:t>
            </a:r>
            <a:r>
              <a:rPr lang="ru-RU" sz="2000" dirty="0">
                <a:latin typeface="Consolas" panose="020B0609020204030204" pitchFamily="49" charset="0"/>
              </a:rPr>
              <a:t>столбец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ru-RU" sz="2000" b="1" dirty="0">
                <a:latin typeface="Consolas" panose="020B0609020204030204" pitchFamily="49" charset="0"/>
              </a:rPr>
              <a:t>ТИП_ДАННЫХ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  <a:endParaRPr lang="ru-RU" sz="2000" dirty="0">
              <a:latin typeface="Consolas" panose="020B0609020204030204" pitchFamily="49" charset="0"/>
            </a:endParaRPr>
          </a:p>
          <a:p>
            <a:r>
              <a:rPr lang="ru-RU" sz="2000" dirty="0">
                <a:latin typeface="Consolas" panose="020B0609020204030204" pitchFamily="49" charset="0"/>
              </a:rPr>
              <a:t>- </a:t>
            </a:r>
            <a:r>
              <a:rPr lang="ru-RU" sz="2000" dirty="0"/>
              <a:t>Изменить столбец:</a:t>
            </a:r>
            <a:r>
              <a:rPr lang="ru-RU" sz="2000" b="1" dirty="0">
                <a:latin typeface="Consolas" panose="020B0609020204030204" pitchFamily="49" charset="0"/>
              </a:rPr>
              <a:t>	</a:t>
            </a:r>
            <a:r>
              <a:rPr lang="en-US" sz="2000" b="1" dirty="0">
                <a:latin typeface="Consolas" panose="020B0609020204030204" pitchFamily="49" charset="0"/>
              </a:rPr>
              <a:t>ALTER TABLE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ru-RU" sz="2000" dirty="0">
                <a:latin typeface="Consolas" panose="020B0609020204030204" pitchFamily="49" charset="0"/>
              </a:rPr>
              <a:t>таблица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ALTER COLUMN </a:t>
            </a:r>
            <a:r>
              <a:rPr lang="ru-RU" sz="2000" dirty="0">
                <a:latin typeface="Consolas" panose="020B0609020204030204" pitchFamily="49" charset="0"/>
              </a:rPr>
              <a:t>столбец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ru-RU" sz="2000" b="1" dirty="0">
                <a:latin typeface="Consolas" panose="020B0609020204030204" pitchFamily="49" charset="0"/>
              </a:rPr>
              <a:t>ТИП_ДАННЫХ_1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r>
              <a:rPr lang="ru-RU" sz="2000" dirty="0">
                <a:latin typeface="Consolas" panose="020B0609020204030204" pitchFamily="49" charset="0"/>
              </a:rPr>
              <a:t>- </a:t>
            </a:r>
            <a:r>
              <a:rPr lang="ru-RU" sz="2000" dirty="0"/>
              <a:t>Удалить столбец:</a:t>
            </a:r>
            <a:r>
              <a:rPr lang="ru-RU" sz="2000" b="1" dirty="0">
                <a:latin typeface="Consolas" panose="020B0609020204030204" pitchFamily="49" charset="0"/>
              </a:rPr>
              <a:t>	</a:t>
            </a:r>
            <a:r>
              <a:rPr lang="en-US" sz="2000" b="1" dirty="0">
                <a:latin typeface="Consolas" panose="020B0609020204030204" pitchFamily="49" charset="0"/>
              </a:rPr>
              <a:t>ALTER TABLE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ru-RU" sz="2000" dirty="0">
                <a:latin typeface="Consolas" panose="020B0609020204030204" pitchFamily="49" charset="0"/>
              </a:rPr>
              <a:t>таблица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DROP COLUMN </a:t>
            </a:r>
            <a:r>
              <a:rPr lang="ru-RU" sz="2000" dirty="0">
                <a:latin typeface="Consolas" panose="020B0609020204030204" pitchFamily="49" charset="0"/>
              </a:rPr>
              <a:t>столбец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2400" b="1" dirty="0"/>
              <a:t>Удаление: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1F3864"/>
                </a:solidFill>
                <a:latin typeface="Consolas" panose="020B0609020204030204" pitchFamily="49" charset="0"/>
              </a:rPr>
              <a:t>-</a:t>
            </a:r>
            <a:r>
              <a:rPr lang="ru-RU" sz="2000" b="1" dirty="0">
                <a:solidFill>
                  <a:srgbClr val="1F3864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DROP TABLE </a:t>
            </a:r>
            <a:r>
              <a:rPr lang="ru-RU" sz="2000" dirty="0">
                <a:latin typeface="Consolas" panose="020B0609020204030204" pitchFamily="49" charset="0"/>
              </a:rPr>
              <a:t>таблица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  <a:endParaRPr lang="ru-RU" sz="2000" dirty="0">
              <a:latin typeface="Consolas" panose="020B0609020204030204" pitchFamily="49" charset="0"/>
            </a:endParaRPr>
          </a:p>
          <a:p>
            <a:pPr marL="342900" indent="-342900">
              <a:buFontTx/>
              <a:buChar char="-"/>
            </a:pPr>
            <a:endParaRPr lang="en-US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004908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8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8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6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A9343-D9F3-45FC-92EC-ECB67CCB7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CRUD </a:t>
            </a:r>
            <a:r>
              <a:rPr lang="ru-RU" dirty="0"/>
              <a:t>записей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1E3AF9-1F93-469B-9847-5B4776267E14}"/>
              </a:ext>
            </a:extLst>
          </p:cNvPr>
          <p:cNvSpPr txBox="1"/>
          <p:nvPr/>
        </p:nvSpPr>
        <p:spPr>
          <a:xfrm>
            <a:off x="838200" y="4343400"/>
            <a:ext cx="1051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 каждой из записей возможны операции создания, чтения, изменения и удаления.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00F05E-5C58-4BE6-942B-E0D1DA8BE2AA}"/>
              </a:ext>
            </a:extLst>
          </p:cNvPr>
          <p:cNvSpPr txBox="1"/>
          <p:nvPr/>
        </p:nvSpPr>
        <p:spPr>
          <a:xfrm>
            <a:off x="838200" y="4712732"/>
            <a:ext cx="105155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Примеры:</a:t>
            </a:r>
            <a:endParaRPr lang="en-US" sz="2000" b="1" dirty="0"/>
          </a:p>
          <a:p>
            <a:pPr marL="285750" indent="-285750">
              <a:buFontTx/>
              <a:buChar char="-"/>
            </a:pPr>
            <a:r>
              <a:rPr lang="ru-RU" dirty="0"/>
              <a:t>Создание:	</a:t>
            </a:r>
            <a:r>
              <a:rPr lang="en-US" b="1" dirty="0">
                <a:latin typeface="Consolas" panose="020B0609020204030204" pitchFamily="49" charset="0"/>
              </a:rPr>
              <a:t>INSERT INTO </a:t>
            </a:r>
            <a:r>
              <a:rPr lang="en-US" dirty="0">
                <a:latin typeface="Consolas" panose="020B0609020204030204" pitchFamily="49" charset="0"/>
              </a:rPr>
              <a:t>users (name, balance) </a:t>
            </a:r>
            <a:r>
              <a:rPr lang="en-US" b="1" dirty="0">
                <a:latin typeface="Consolas" panose="020B0609020204030204" pitchFamily="49" charset="0"/>
              </a:rPr>
              <a:t>VALUES</a:t>
            </a:r>
            <a:r>
              <a:rPr lang="en-US" dirty="0">
                <a:latin typeface="Consolas" panose="020B0609020204030204" pitchFamily="49" charset="0"/>
              </a:rPr>
              <a:t> ("Eugene", 418);</a:t>
            </a: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Чтение:</a:t>
            </a:r>
            <a:r>
              <a:rPr lang="ru-RU" dirty="0">
                <a:latin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</a:rPr>
              <a:t>SELECT</a:t>
            </a:r>
            <a:r>
              <a:rPr lang="en-US" dirty="0">
                <a:latin typeface="Consolas" panose="020B0609020204030204" pitchFamily="49" charset="0"/>
              </a:rPr>
              <a:t> * </a:t>
            </a:r>
            <a:r>
              <a:rPr lang="en-US" b="1" dirty="0">
                <a:latin typeface="Consolas" panose="020B0609020204030204" pitchFamily="49" charset="0"/>
              </a:rPr>
              <a:t>FROM</a:t>
            </a:r>
            <a:r>
              <a:rPr lang="en-US" dirty="0">
                <a:latin typeface="Consolas" panose="020B0609020204030204" pitchFamily="49" charset="0"/>
              </a:rPr>
              <a:t> users </a:t>
            </a:r>
            <a:r>
              <a:rPr lang="en-US" b="1" dirty="0">
                <a:latin typeface="Consolas" panose="020B0609020204030204" pitchFamily="49" charset="0"/>
              </a:rPr>
              <a:t>WHERE</a:t>
            </a:r>
            <a:r>
              <a:rPr lang="en-US" dirty="0">
                <a:latin typeface="Consolas" panose="020B0609020204030204" pitchFamily="49" charset="0"/>
              </a:rPr>
              <a:t> name = "Eugene";</a:t>
            </a:r>
          </a:p>
          <a:p>
            <a:pPr marL="285750" indent="-285750">
              <a:buFontTx/>
              <a:buChar char="-"/>
            </a:pPr>
            <a:r>
              <a:rPr lang="ru-RU" dirty="0"/>
              <a:t>Изменение:</a:t>
            </a:r>
            <a:r>
              <a:rPr lang="ru-RU" dirty="0">
                <a:latin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</a:rPr>
              <a:t>UPDATE</a:t>
            </a:r>
            <a:r>
              <a:rPr lang="en-US" dirty="0">
                <a:latin typeface="Consolas" panose="020B0609020204030204" pitchFamily="49" charset="0"/>
              </a:rPr>
              <a:t> users </a:t>
            </a:r>
            <a:r>
              <a:rPr lang="en-US" b="1" dirty="0">
                <a:latin typeface="Consolas" panose="020B0609020204030204" pitchFamily="49" charset="0"/>
              </a:rPr>
              <a:t>SET</a:t>
            </a:r>
            <a:r>
              <a:rPr lang="en-US" dirty="0">
                <a:latin typeface="Consolas" panose="020B0609020204030204" pitchFamily="49" charset="0"/>
              </a:rPr>
              <a:t> balance = 301 </a:t>
            </a:r>
            <a:r>
              <a:rPr lang="en-US" b="1" dirty="0">
                <a:latin typeface="Consolas" panose="020B0609020204030204" pitchFamily="49" charset="0"/>
              </a:rPr>
              <a:t>WHERE</a:t>
            </a:r>
            <a:r>
              <a:rPr lang="en-US" dirty="0">
                <a:latin typeface="Consolas" panose="020B0609020204030204" pitchFamily="49" charset="0"/>
              </a:rPr>
              <a:t> name = "Eugene";</a:t>
            </a:r>
          </a:p>
          <a:p>
            <a:pPr marL="285750" indent="-285750">
              <a:buFontTx/>
              <a:buChar char="-"/>
            </a:pPr>
            <a:r>
              <a:rPr lang="ru-RU" dirty="0"/>
              <a:t>Удаление:</a:t>
            </a:r>
            <a:r>
              <a:rPr lang="ru-RU" dirty="0">
                <a:latin typeface="Consolas" panose="020B0609020204030204" pitchFamily="49" charset="0"/>
              </a:rPr>
              <a:t>	</a:t>
            </a:r>
            <a:r>
              <a:rPr lang="en-US" b="1" dirty="0">
                <a:latin typeface="Consolas" panose="020B0609020204030204" pitchFamily="49" charset="0"/>
              </a:rPr>
              <a:t>DELETE FROM</a:t>
            </a:r>
            <a:r>
              <a:rPr lang="en-US" dirty="0">
                <a:latin typeface="Consolas" panose="020B0609020204030204" pitchFamily="49" charset="0"/>
              </a:rPr>
              <a:t> users </a:t>
            </a:r>
            <a:r>
              <a:rPr lang="en-US" b="1" dirty="0">
                <a:latin typeface="Consolas" panose="020B0609020204030204" pitchFamily="49" charset="0"/>
              </a:rPr>
              <a:t>WHERE</a:t>
            </a:r>
            <a:r>
              <a:rPr lang="en-US" dirty="0">
                <a:latin typeface="Consolas" panose="020B0609020204030204" pitchFamily="49" charset="0"/>
              </a:rPr>
              <a:t> name = "Eugene";</a:t>
            </a:r>
          </a:p>
        </p:txBody>
      </p:sp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F418F609-C1D6-4D46-BBDD-A41D14F1E2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1368662"/>
              </p:ext>
            </p:extLst>
          </p:nvPr>
        </p:nvGraphicFramePr>
        <p:xfrm>
          <a:off x="838199" y="2349500"/>
          <a:ext cx="10515595" cy="1483360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3009901">
                  <a:extLst>
                    <a:ext uri="{9D8B030D-6E8A-4147-A177-3AD203B41FA5}">
                      <a16:colId xmlns:a16="http://schemas.microsoft.com/office/drawing/2014/main" val="3142075462"/>
                    </a:ext>
                  </a:extLst>
                </a:gridCol>
                <a:gridCol w="4146549">
                  <a:extLst>
                    <a:ext uri="{9D8B030D-6E8A-4147-A177-3AD203B41FA5}">
                      <a16:colId xmlns:a16="http://schemas.microsoft.com/office/drawing/2014/main" val="54567393"/>
                    </a:ext>
                  </a:extLst>
                </a:gridCol>
                <a:gridCol w="3359145">
                  <a:extLst>
                    <a:ext uri="{9D8B030D-6E8A-4147-A177-3AD203B41FA5}">
                      <a16:colId xmlns:a16="http://schemas.microsoft.com/office/drawing/2014/main" val="3169633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id (INT / PRIMARY KEY)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name</a:t>
                      </a:r>
                      <a:r>
                        <a:rPr lang="ru-RU" sz="1800" dirty="0"/>
                        <a:t> </a:t>
                      </a:r>
                      <a:r>
                        <a:rPr lang="en-US" sz="1800" dirty="0"/>
                        <a:t>(VARCHAR)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balance (INT)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370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Ann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501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986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Bob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404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760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Connor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200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9475056"/>
                  </a:ext>
                </a:extLst>
              </a:tr>
            </a:tbl>
          </a:graphicData>
        </a:graphic>
      </p:graphicFrame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8747D6B2-EDB8-44AC-8A7B-3885CA995F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53492"/>
              </p:ext>
            </p:extLst>
          </p:nvPr>
        </p:nvGraphicFramePr>
        <p:xfrm>
          <a:off x="838199" y="3831352"/>
          <a:ext cx="10515594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009901">
                  <a:extLst>
                    <a:ext uri="{9D8B030D-6E8A-4147-A177-3AD203B41FA5}">
                      <a16:colId xmlns:a16="http://schemas.microsoft.com/office/drawing/2014/main" val="2874483473"/>
                    </a:ext>
                  </a:extLst>
                </a:gridCol>
                <a:gridCol w="4143375">
                  <a:extLst>
                    <a:ext uri="{9D8B030D-6E8A-4147-A177-3AD203B41FA5}">
                      <a16:colId xmlns:a16="http://schemas.microsoft.com/office/drawing/2014/main" val="3700842414"/>
                    </a:ext>
                  </a:extLst>
                </a:gridCol>
                <a:gridCol w="3362318">
                  <a:extLst>
                    <a:ext uri="{9D8B030D-6E8A-4147-A177-3AD203B41FA5}">
                      <a16:colId xmlns:a16="http://schemas.microsoft.com/office/drawing/2014/main" val="2310693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Eugene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418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30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3584D59-1A68-4C6F-8E6D-C99D6ABEB3C6}"/>
              </a:ext>
            </a:extLst>
          </p:cNvPr>
          <p:cNvSpPr txBox="1"/>
          <p:nvPr/>
        </p:nvSpPr>
        <p:spPr>
          <a:xfrm>
            <a:off x="838197" y="1864003"/>
            <a:ext cx="1051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Допустим, у нас в БД есть вот такая таблица:</a:t>
            </a:r>
            <a:endParaRPr lang="en-GB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278AE5-E9FF-4251-8106-13A9FAACFEE4}"/>
              </a:ext>
            </a:extLst>
          </p:cNvPr>
          <p:cNvSpPr/>
          <p:nvPr/>
        </p:nvSpPr>
        <p:spPr>
          <a:xfrm>
            <a:off x="9267825" y="3867249"/>
            <a:ext cx="847725" cy="292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301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4BB1C1C-F498-46ED-B8E2-5A9C790FAEC6}"/>
              </a:ext>
            </a:extLst>
          </p:cNvPr>
          <p:cNvSpPr/>
          <p:nvPr/>
        </p:nvSpPr>
        <p:spPr>
          <a:xfrm>
            <a:off x="838197" y="3831352"/>
            <a:ext cx="4571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366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00"/>
                            </p:stCondLst>
                            <p:childTnLst>
                              <p:par>
                                <p:cTn id="5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33333E-6 L 0.85834 0.00185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917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300"/>
                            </p:stCondLst>
                            <p:childTnLst>
                              <p:par>
                                <p:cTn id="6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"/>
                            </p:stCondLst>
                            <p:childTnLst>
                              <p:par>
                                <p:cTn id="72" presetID="22" presetClass="entr" presetSubtype="8" fill="hold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"/>
                            </p:stCondLst>
                            <p:childTnLst>
                              <p:par>
                                <p:cTn id="83" presetID="2" presetClass="exit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2" fill="hold" grpId="2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88" dur="3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uiExpand="1" build="p"/>
      <p:bldP spid="8" grpId="0"/>
      <p:bldP spid="10" grpId="1" animBg="1"/>
      <p:bldP spid="10" grpId="2" animBg="1"/>
      <p:bldP spid="11" grpId="0" animBg="1"/>
      <p:bldP spid="11" grpId="1" animBg="1"/>
      <p:bldP spid="11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3560B-C0F9-453C-B3BF-DD82357CB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Реляционные БД</a:t>
            </a:r>
            <a:endParaRPr lang="en-GB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BA707A8-ABD6-487C-8B03-F281E2C86E45}"/>
              </a:ext>
            </a:extLst>
          </p:cNvPr>
          <p:cNvGrpSpPr/>
          <p:nvPr/>
        </p:nvGrpSpPr>
        <p:grpSpPr>
          <a:xfrm>
            <a:off x="838200" y="2105421"/>
            <a:ext cx="2705101" cy="3981451"/>
            <a:chOff x="838199" y="2276474"/>
            <a:chExt cx="2705101" cy="3981451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8A33230D-47FC-421F-AC80-45C69B881786}"/>
                </a:ext>
              </a:extLst>
            </p:cNvPr>
            <p:cNvSpPr/>
            <p:nvPr/>
          </p:nvSpPr>
          <p:spPr>
            <a:xfrm>
              <a:off x="838200" y="2276474"/>
              <a:ext cx="2705100" cy="3981451"/>
            </a:xfrm>
            <a:prstGeom prst="roundRect">
              <a:avLst>
                <a:gd name="adj" fmla="val 17047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127000" dir="54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0" name="Рисунок 9" descr="Группа людей со сплошной заливкой">
              <a:extLst>
                <a:ext uri="{FF2B5EF4-FFF2-40B4-BE49-F238E27FC236}">
                  <a16:creationId xmlns:a16="http://schemas.microsoft.com/office/drawing/2014/main" id="{F3C9438C-A06D-4B2B-A97D-15F9EA48E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7550" y="2571353"/>
              <a:ext cx="1526400" cy="15264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B7819F-0EC3-4592-A701-24CC783713FD}"/>
                </a:ext>
              </a:extLst>
            </p:cNvPr>
            <p:cNvSpPr txBox="1"/>
            <p:nvPr/>
          </p:nvSpPr>
          <p:spPr>
            <a:xfrm>
              <a:off x="838199" y="4312602"/>
              <a:ext cx="270509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/>
                <a:t>Наследование</a:t>
              </a:r>
              <a:endParaRPr lang="en-GB" sz="24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97427C-5DA0-4ED7-BFA4-7C270DC17F7A}"/>
                </a:ext>
              </a:extLst>
            </p:cNvPr>
            <p:cNvSpPr txBox="1"/>
            <p:nvPr/>
          </p:nvSpPr>
          <p:spPr>
            <a:xfrm>
              <a:off x="916936" y="4774267"/>
              <a:ext cx="25476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646464"/>
                  </a:solidFill>
                </a:rPr>
                <a:t>Организует данные в несколько таблиц с логическими взаимосвязями</a:t>
              </a:r>
              <a:endParaRPr lang="en-GB" dirty="0">
                <a:solidFill>
                  <a:srgbClr val="646464"/>
                </a:solidFill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756FB4B-46B1-47F5-B7A2-5D79F0466DFA}"/>
              </a:ext>
            </a:extLst>
          </p:cNvPr>
          <p:cNvGrpSpPr/>
          <p:nvPr/>
        </p:nvGrpSpPr>
        <p:grpSpPr>
          <a:xfrm>
            <a:off x="4743449" y="2105419"/>
            <a:ext cx="2705101" cy="3981451"/>
            <a:chOff x="838199" y="2276474"/>
            <a:chExt cx="2705101" cy="3981451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17F113CA-27B5-43AD-A418-E6E33C249323}"/>
                </a:ext>
              </a:extLst>
            </p:cNvPr>
            <p:cNvSpPr/>
            <p:nvPr/>
          </p:nvSpPr>
          <p:spPr>
            <a:xfrm>
              <a:off x="838200" y="2276474"/>
              <a:ext cx="2705100" cy="3981451"/>
            </a:xfrm>
            <a:prstGeom prst="roundRect">
              <a:avLst>
                <a:gd name="adj" fmla="val 17047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127000" dir="54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22" name="Рисунок 21" descr="Блокировка со сплошной заливкой">
              <a:extLst>
                <a:ext uri="{FF2B5EF4-FFF2-40B4-BE49-F238E27FC236}">
                  <a16:creationId xmlns:a16="http://schemas.microsoft.com/office/drawing/2014/main" id="{94ECA130-28C9-48A1-AA9D-7A491B773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427550" y="2571353"/>
              <a:ext cx="1526400" cy="15264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5035A1D-3206-4497-A063-2D281D88A3C4}"/>
                </a:ext>
              </a:extLst>
            </p:cNvPr>
            <p:cNvSpPr txBox="1"/>
            <p:nvPr/>
          </p:nvSpPr>
          <p:spPr>
            <a:xfrm>
              <a:off x="838199" y="4312602"/>
              <a:ext cx="270509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/>
                <a:t>Ограничения</a:t>
              </a:r>
              <a:endParaRPr lang="en-GB" sz="24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DA1AD1-D69D-49AF-A024-5B9DF40DB5F4}"/>
                </a:ext>
              </a:extLst>
            </p:cNvPr>
            <p:cNvSpPr txBox="1"/>
            <p:nvPr/>
          </p:nvSpPr>
          <p:spPr>
            <a:xfrm>
              <a:off x="947660" y="4774267"/>
              <a:ext cx="24861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646464"/>
                  </a:solidFill>
                </a:rPr>
                <a:t>Строгие типы данных для столбцов и побайтовые ограничения</a:t>
              </a:r>
              <a:endParaRPr lang="en-GB" dirty="0">
                <a:solidFill>
                  <a:srgbClr val="646464"/>
                </a:solidFill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3AB6F706-EBA2-43D1-A72E-4E32E78E8E3A}"/>
              </a:ext>
            </a:extLst>
          </p:cNvPr>
          <p:cNvGrpSpPr/>
          <p:nvPr/>
        </p:nvGrpSpPr>
        <p:grpSpPr>
          <a:xfrm>
            <a:off x="8648698" y="2105419"/>
            <a:ext cx="2705101" cy="3981451"/>
            <a:chOff x="838199" y="2276474"/>
            <a:chExt cx="2705101" cy="3981451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9F779095-2EA0-4BCD-BDE7-C8553B54CABB}"/>
                </a:ext>
              </a:extLst>
            </p:cNvPr>
            <p:cNvSpPr/>
            <p:nvPr/>
          </p:nvSpPr>
          <p:spPr>
            <a:xfrm>
              <a:off x="838200" y="2276474"/>
              <a:ext cx="2705100" cy="3981451"/>
            </a:xfrm>
            <a:prstGeom prst="roundRect">
              <a:avLst>
                <a:gd name="adj" fmla="val 17047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127000" dir="54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27" name="Рисунок 26" descr="Стрелка: небольшой изгиб со сплошной заливкой">
              <a:extLst>
                <a:ext uri="{FF2B5EF4-FFF2-40B4-BE49-F238E27FC236}">
                  <a16:creationId xmlns:a16="http://schemas.microsoft.com/office/drawing/2014/main" id="{FA9D10A0-F91E-47AC-AACC-FAA7AC68C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427550" y="2571353"/>
              <a:ext cx="1526400" cy="152640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8941E47-45EE-4FB6-8916-065CAC5F765B}"/>
                </a:ext>
              </a:extLst>
            </p:cNvPr>
            <p:cNvSpPr txBox="1"/>
            <p:nvPr/>
          </p:nvSpPr>
          <p:spPr>
            <a:xfrm>
              <a:off x="838199" y="4312602"/>
              <a:ext cx="270509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/>
                <a:t>Транзакции</a:t>
              </a:r>
              <a:endParaRPr lang="en-GB" sz="24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C592FED-21F0-4122-B289-06E032D1724F}"/>
                </a:ext>
              </a:extLst>
            </p:cNvPr>
            <p:cNvSpPr txBox="1"/>
            <p:nvPr/>
          </p:nvSpPr>
          <p:spPr>
            <a:xfrm>
              <a:off x="947660" y="4774267"/>
              <a:ext cx="24861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646464"/>
                  </a:solidFill>
                </a:rPr>
                <a:t>В разы повышают эффективность и точность работы БД, особенно с </a:t>
              </a:r>
              <a:r>
                <a:rPr lang="en-US" dirty="0">
                  <a:solidFill>
                    <a:srgbClr val="646464"/>
                  </a:solidFill>
                </a:rPr>
                <a:t>ACID</a:t>
              </a:r>
              <a:endParaRPr lang="en-GB" dirty="0">
                <a:solidFill>
                  <a:srgbClr val="64646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9100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08DD9D-13C5-49A2-8243-42FD378A1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100" y="365125"/>
            <a:ext cx="9283700" cy="1325563"/>
          </a:xfrm>
        </p:spPr>
        <p:txBody>
          <a:bodyPr/>
          <a:lstStyle/>
          <a:p>
            <a:r>
              <a:rPr lang="ru-RU" dirty="0"/>
              <a:t>Наследование</a:t>
            </a:r>
            <a:endParaRPr lang="en-GB" dirty="0"/>
          </a:p>
        </p:txBody>
      </p:sp>
      <p:pic>
        <p:nvPicPr>
          <p:cNvPr id="4" name="Рисунок 3" descr="Группа людей со сплошной заливкой">
            <a:extLst>
              <a:ext uri="{FF2B5EF4-FFF2-40B4-BE49-F238E27FC236}">
                <a16:creationId xmlns:a16="http://schemas.microsoft.com/office/drawing/2014/main" id="{0FE2A637-53BA-4D13-BFF7-876676F0C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497681"/>
            <a:ext cx="1075937" cy="10759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1760BE-1102-4519-8DF3-0BDD96892536}"/>
              </a:ext>
            </a:extLst>
          </p:cNvPr>
          <p:cNvSpPr txBox="1"/>
          <p:nvPr/>
        </p:nvSpPr>
        <p:spPr>
          <a:xfrm>
            <a:off x="838198" y="1864003"/>
            <a:ext cx="4897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Пусть у нас в БД есть две таблицы:</a:t>
            </a:r>
            <a:endParaRPr lang="en-GB" dirty="0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CD3FD904-C742-4166-B82F-D71BEAE290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30123"/>
              </p:ext>
            </p:extLst>
          </p:nvPr>
        </p:nvGraphicFramePr>
        <p:xfrm>
          <a:off x="838197" y="2653024"/>
          <a:ext cx="3724566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45658">
                  <a:extLst>
                    <a:ext uri="{9D8B030D-6E8A-4147-A177-3AD203B41FA5}">
                      <a16:colId xmlns:a16="http://schemas.microsoft.com/office/drawing/2014/main" val="4251683026"/>
                    </a:ext>
                  </a:extLst>
                </a:gridCol>
                <a:gridCol w="2037386">
                  <a:extLst>
                    <a:ext uri="{9D8B030D-6E8A-4147-A177-3AD203B41FA5}">
                      <a16:colId xmlns:a16="http://schemas.microsoft.com/office/drawing/2014/main" val="3421075309"/>
                    </a:ext>
                  </a:extLst>
                </a:gridCol>
                <a:gridCol w="1241522">
                  <a:extLst>
                    <a:ext uri="{9D8B030D-6E8A-4147-A177-3AD203B41FA5}">
                      <a16:colId xmlns:a16="http://schemas.microsoft.com/office/drawing/2014/main" val="860806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id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name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city_id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96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Ann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3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Bob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60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Connor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96350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BA15F26-1FCE-4B3B-9A64-E6946AA80E08}"/>
              </a:ext>
            </a:extLst>
          </p:cNvPr>
          <p:cNvSpPr txBox="1"/>
          <p:nvPr/>
        </p:nvSpPr>
        <p:spPr>
          <a:xfrm>
            <a:off x="838197" y="2238530"/>
            <a:ext cx="4897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</a:t>
            </a:r>
            <a:r>
              <a:rPr lang="ru-RU" dirty="0"/>
              <a:t>Таблица </a:t>
            </a:r>
            <a:r>
              <a:rPr lang="en-US" b="1" dirty="0">
                <a:latin typeface="Consolas" panose="020B0609020204030204" pitchFamily="49" charset="0"/>
              </a:rPr>
              <a:t>users</a:t>
            </a:r>
            <a:endParaRPr lang="en-GB" b="1" dirty="0"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ED954B-B0FE-4B03-B408-DBF872840689}"/>
              </a:ext>
            </a:extLst>
          </p:cNvPr>
          <p:cNvSpPr txBox="1"/>
          <p:nvPr/>
        </p:nvSpPr>
        <p:spPr>
          <a:xfrm>
            <a:off x="6456220" y="2233335"/>
            <a:ext cx="4897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</a:t>
            </a:r>
            <a:r>
              <a:rPr lang="ru-RU" dirty="0"/>
              <a:t>Таблица </a:t>
            </a:r>
            <a:r>
              <a:rPr lang="en-US" b="1" dirty="0">
                <a:latin typeface="Consolas" panose="020B0609020204030204" pitchFamily="49" charset="0"/>
              </a:rPr>
              <a:t>cities</a:t>
            </a:r>
            <a:endParaRPr lang="en-GB" b="1" dirty="0">
              <a:latin typeface="Consolas" panose="020B0609020204030204" pitchFamily="49" charset="0"/>
            </a:endParaRPr>
          </a:p>
        </p:txBody>
      </p:sp>
      <p:graphicFrame>
        <p:nvGraphicFramePr>
          <p:cNvPr id="9" name="Таблица 6">
            <a:extLst>
              <a:ext uri="{FF2B5EF4-FFF2-40B4-BE49-F238E27FC236}">
                <a16:creationId xmlns:a16="http://schemas.microsoft.com/office/drawing/2014/main" id="{2501D722-8802-4BBD-A33B-FE64CCA1C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259398"/>
              </p:ext>
            </p:extLst>
          </p:nvPr>
        </p:nvGraphicFramePr>
        <p:xfrm>
          <a:off x="6456220" y="2653024"/>
          <a:ext cx="4897585" cy="1112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36421">
                  <a:extLst>
                    <a:ext uri="{9D8B030D-6E8A-4147-A177-3AD203B41FA5}">
                      <a16:colId xmlns:a16="http://schemas.microsoft.com/office/drawing/2014/main" val="4251683026"/>
                    </a:ext>
                  </a:extLst>
                </a:gridCol>
                <a:gridCol w="1514764">
                  <a:extLst>
                    <a:ext uri="{9D8B030D-6E8A-4147-A177-3AD203B41FA5}">
                      <a16:colId xmlns:a16="http://schemas.microsoft.com/office/drawing/2014/main" val="3421075309"/>
                    </a:ext>
                  </a:extLst>
                </a:gridCol>
                <a:gridCol w="1440873">
                  <a:extLst>
                    <a:ext uri="{9D8B030D-6E8A-4147-A177-3AD203B41FA5}">
                      <a16:colId xmlns:a16="http://schemas.microsoft.com/office/drawing/2014/main" val="860806152"/>
                    </a:ext>
                  </a:extLst>
                </a:gridCol>
                <a:gridCol w="1505527">
                  <a:extLst>
                    <a:ext uri="{9D8B030D-6E8A-4147-A177-3AD203B41FA5}">
                      <a16:colId xmlns:a16="http://schemas.microsoft.com/office/drawing/2014/main" val="1297198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/>
                        <a:t>id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name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lat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long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96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New York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40.7052918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-74.0107087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3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/>
                        <a:t>2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Washington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38.9040406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-77.0445616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676562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45485B31-F8BF-484E-9AF2-47ECBC488E9A}"/>
              </a:ext>
            </a:extLst>
          </p:cNvPr>
          <p:cNvSpPr txBox="1"/>
          <p:nvPr/>
        </p:nvSpPr>
        <p:spPr>
          <a:xfrm>
            <a:off x="838196" y="4255334"/>
            <a:ext cx="10515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Выполнив запрос</a:t>
            </a:r>
            <a:endParaRPr lang="en-US" dirty="0"/>
          </a:p>
          <a:p>
            <a:r>
              <a:rPr lang="en-US" b="1" dirty="0">
                <a:latin typeface="Consolas" panose="020B0609020204030204" pitchFamily="49" charset="0"/>
              </a:rPr>
              <a:t>SELECT</a:t>
            </a:r>
            <a:r>
              <a:rPr lang="en-US" dirty="0">
                <a:latin typeface="Consolas" panose="020B0609020204030204" pitchFamily="49" charset="0"/>
              </a:rPr>
              <a:t> c.name </a:t>
            </a:r>
            <a:r>
              <a:rPr lang="en-US" b="1" dirty="0">
                <a:latin typeface="Consolas" panose="020B0609020204030204" pitchFamily="49" charset="0"/>
              </a:rPr>
              <a:t>AS</a:t>
            </a:r>
            <a:r>
              <a:rPr lang="en-US" dirty="0">
                <a:latin typeface="Consolas" panose="020B0609020204030204" pitchFamily="49" charset="0"/>
              </a:rPr>
              <a:t> city, * </a:t>
            </a:r>
            <a:r>
              <a:rPr lang="en-US" b="1" dirty="0">
                <a:latin typeface="Consolas" panose="020B0609020204030204" pitchFamily="49" charset="0"/>
              </a:rPr>
              <a:t>FROM</a:t>
            </a:r>
            <a:r>
              <a:rPr lang="en-US" dirty="0">
                <a:latin typeface="Consolas" panose="020B0609020204030204" pitchFamily="49" charset="0"/>
              </a:rPr>
              <a:t> users u </a:t>
            </a:r>
            <a:r>
              <a:rPr lang="en-US" b="1" dirty="0">
                <a:latin typeface="Consolas" panose="020B0609020204030204" pitchFamily="49" charset="0"/>
              </a:rPr>
              <a:t>JOIN</a:t>
            </a:r>
            <a:r>
              <a:rPr lang="en-US" dirty="0">
                <a:latin typeface="Consolas" panose="020B0609020204030204" pitchFamily="49" charset="0"/>
              </a:rPr>
              <a:t> cities c </a:t>
            </a:r>
            <a:r>
              <a:rPr lang="en-US" b="1" dirty="0">
                <a:latin typeface="Consolas" panose="020B0609020204030204" pitchFamily="49" charset="0"/>
              </a:rPr>
              <a:t>ON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u.city_id</a:t>
            </a:r>
            <a:r>
              <a:rPr lang="en-US" dirty="0">
                <a:latin typeface="Consolas" panose="020B0609020204030204" pitchFamily="49" charset="0"/>
              </a:rPr>
              <a:t> = c.id;</a:t>
            </a:r>
          </a:p>
          <a:p>
            <a:r>
              <a:rPr lang="ru-RU" dirty="0"/>
              <a:t>Мы получим</a:t>
            </a:r>
            <a:r>
              <a:rPr lang="en-US" dirty="0"/>
              <a:t> </a:t>
            </a:r>
            <a:r>
              <a:rPr lang="ru-RU" dirty="0"/>
              <a:t>результат:</a:t>
            </a:r>
            <a:endParaRPr lang="en-US" dirty="0"/>
          </a:p>
        </p:txBody>
      </p:sp>
      <p:graphicFrame>
        <p:nvGraphicFramePr>
          <p:cNvPr id="18" name="Таблица 6">
            <a:extLst>
              <a:ext uri="{FF2B5EF4-FFF2-40B4-BE49-F238E27FC236}">
                <a16:creationId xmlns:a16="http://schemas.microsoft.com/office/drawing/2014/main" id="{BCCFA17C-2F22-4E63-8DCE-DBE01A7E5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180701"/>
              </p:ext>
            </p:extLst>
          </p:nvPr>
        </p:nvGraphicFramePr>
        <p:xfrm>
          <a:off x="2070100" y="5195529"/>
          <a:ext cx="3724566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45658">
                  <a:extLst>
                    <a:ext uri="{9D8B030D-6E8A-4147-A177-3AD203B41FA5}">
                      <a16:colId xmlns:a16="http://schemas.microsoft.com/office/drawing/2014/main" val="4251683026"/>
                    </a:ext>
                  </a:extLst>
                </a:gridCol>
                <a:gridCol w="2037386">
                  <a:extLst>
                    <a:ext uri="{9D8B030D-6E8A-4147-A177-3AD203B41FA5}">
                      <a16:colId xmlns:a16="http://schemas.microsoft.com/office/drawing/2014/main" val="3421075309"/>
                    </a:ext>
                  </a:extLst>
                </a:gridCol>
                <a:gridCol w="1241522">
                  <a:extLst>
                    <a:ext uri="{9D8B030D-6E8A-4147-A177-3AD203B41FA5}">
                      <a16:colId xmlns:a16="http://schemas.microsoft.com/office/drawing/2014/main" val="860806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id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name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city_id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96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Ann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3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Bob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60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Connor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963504"/>
                  </a:ext>
                </a:extLst>
              </a:tr>
            </a:tbl>
          </a:graphicData>
        </a:graphic>
      </p:graphicFrame>
      <p:graphicFrame>
        <p:nvGraphicFramePr>
          <p:cNvPr id="11" name="Таблица 6">
            <a:extLst>
              <a:ext uri="{FF2B5EF4-FFF2-40B4-BE49-F238E27FC236}">
                <a16:creationId xmlns:a16="http://schemas.microsoft.com/office/drawing/2014/main" id="{D7E4A3DF-BB6A-4357-9780-0F2CC13C5C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778398"/>
              </p:ext>
            </p:extLst>
          </p:nvPr>
        </p:nvGraphicFramePr>
        <p:xfrm>
          <a:off x="5794666" y="5195529"/>
          <a:ext cx="4461164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514764">
                  <a:extLst>
                    <a:ext uri="{9D8B030D-6E8A-4147-A177-3AD203B41FA5}">
                      <a16:colId xmlns:a16="http://schemas.microsoft.com/office/drawing/2014/main" val="3421075309"/>
                    </a:ext>
                  </a:extLst>
                </a:gridCol>
                <a:gridCol w="1440873">
                  <a:extLst>
                    <a:ext uri="{9D8B030D-6E8A-4147-A177-3AD203B41FA5}">
                      <a16:colId xmlns:a16="http://schemas.microsoft.com/office/drawing/2014/main" val="860806152"/>
                    </a:ext>
                  </a:extLst>
                </a:gridCol>
                <a:gridCol w="1505527">
                  <a:extLst>
                    <a:ext uri="{9D8B030D-6E8A-4147-A177-3AD203B41FA5}">
                      <a16:colId xmlns:a16="http://schemas.microsoft.com/office/drawing/2014/main" val="1297198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city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lat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long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96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New York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40.7052918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-74.0107087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3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New York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40.7052918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-74.0107087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06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Washington</a:t>
                      </a:r>
                      <a:endParaRPr lang="en-GB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38.9040406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-77.0445616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676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9824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"/>
                            </p:stCondLst>
                            <p:childTnLst>
                              <p:par>
                                <p:cTn id="69" presetID="2" presetClass="entr" presetSubtype="8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"/>
                            </p:stCondLst>
                            <p:childTnLst>
                              <p:par>
                                <p:cTn id="74" presetID="2" presetClass="entr" presetSubtype="2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3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3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3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3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3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3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3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5" grpId="1"/>
      <p:bldP spid="7" grpId="0"/>
      <p:bldP spid="7" grpId="1"/>
      <p:bldP spid="8" grpId="0"/>
      <p:bldP spid="8" grpId="1"/>
      <p:bldP spid="16" grpId="0" uiExpand="1" build="p"/>
      <p:bldP spid="16" grpI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08DD9D-13C5-49A2-8243-42FD378A1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100" y="365125"/>
            <a:ext cx="9283700" cy="1325563"/>
          </a:xfrm>
        </p:spPr>
        <p:txBody>
          <a:bodyPr/>
          <a:lstStyle/>
          <a:p>
            <a:r>
              <a:rPr lang="ru-RU" dirty="0"/>
              <a:t>Наследование</a:t>
            </a:r>
            <a:endParaRPr lang="en-GB" dirty="0"/>
          </a:p>
        </p:txBody>
      </p:sp>
      <p:pic>
        <p:nvPicPr>
          <p:cNvPr id="4" name="Рисунок 3" descr="Группа людей со сплошной заливкой">
            <a:extLst>
              <a:ext uri="{FF2B5EF4-FFF2-40B4-BE49-F238E27FC236}">
                <a16:creationId xmlns:a16="http://schemas.microsoft.com/office/drawing/2014/main" id="{0FE2A637-53BA-4D13-BFF7-876676F0C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497681"/>
            <a:ext cx="1075937" cy="10759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FDA4AE-67CB-4E22-B02A-D5C70A04A7F4}"/>
              </a:ext>
            </a:extLst>
          </p:cNvPr>
          <p:cNvSpPr txBox="1"/>
          <p:nvPr/>
        </p:nvSpPr>
        <p:spPr>
          <a:xfrm>
            <a:off x="838200" y="2518787"/>
            <a:ext cx="10515603" cy="2239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/>
              <a:t>Запрос состоит из двух частей: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400" dirty="0"/>
              <a:t>Выбор:</a:t>
            </a:r>
            <a:r>
              <a:rPr lang="en-US" sz="2400" dirty="0"/>
              <a:t>	</a:t>
            </a:r>
            <a:r>
              <a:rPr lang="en-US" sz="2400" b="1" dirty="0">
                <a:latin typeface="Consolas" panose="020B0609020204030204" pitchFamily="49" charset="0"/>
              </a:rPr>
              <a:t>SELECT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ru-RU" sz="2400" dirty="0">
                <a:latin typeface="Consolas" panose="020B0609020204030204" pitchFamily="49" charset="0"/>
              </a:rPr>
              <a:t>столбцы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en-US" sz="2400" b="1" dirty="0">
                <a:latin typeface="Consolas" panose="020B0609020204030204" pitchFamily="49" charset="0"/>
              </a:rPr>
              <a:t>FROM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ru-RU" sz="2400" dirty="0">
                <a:latin typeface="Consolas" panose="020B0609020204030204" pitchFamily="49" charset="0"/>
              </a:rPr>
              <a:t>таблица </a:t>
            </a:r>
            <a:r>
              <a:rPr lang="en-US" sz="2400" dirty="0">
                <a:latin typeface="Consolas" panose="020B0609020204030204" pitchFamily="49" charset="0"/>
              </a:rPr>
              <a:t>[</a:t>
            </a:r>
            <a:r>
              <a:rPr lang="ru-RU" sz="2400" dirty="0" err="1">
                <a:latin typeface="Consolas" panose="020B0609020204030204" pitchFamily="49" charset="0"/>
              </a:rPr>
              <a:t>алиас</a:t>
            </a:r>
            <a:r>
              <a:rPr lang="en-US" sz="2400" dirty="0">
                <a:latin typeface="Consolas" panose="020B0609020204030204" pitchFamily="49" charset="0"/>
              </a:rPr>
              <a:t>]</a:t>
            </a:r>
            <a:endParaRPr lang="ru-RU" sz="2400" dirty="0">
              <a:latin typeface="Consolas" panose="020B0609020204030204" pitchFamily="49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400" dirty="0"/>
              <a:t>Объединение:	 </a:t>
            </a:r>
            <a:r>
              <a:rPr lang="en-US" sz="2400" b="1" dirty="0">
                <a:latin typeface="Consolas" panose="020B0609020204030204" pitchFamily="49" charset="0"/>
              </a:rPr>
              <a:t>JOIN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ru-RU" sz="2400" dirty="0">
                <a:latin typeface="Consolas" panose="020B0609020204030204" pitchFamily="49" charset="0"/>
              </a:rPr>
              <a:t>таблица </a:t>
            </a:r>
            <a:r>
              <a:rPr lang="en-US" sz="2400" dirty="0">
                <a:latin typeface="Consolas" panose="020B0609020204030204" pitchFamily="49" charset="0"/>
              </a:rPr>
              <a:t>[</a:t>
            </a:r>
            <a:r>
              <a:rPr lang="ru-RU" sz="2400" dirty="0" err="1">
                <a:latin typeface="Consolas" panose="020B0609020204030204" pitchFamily="49" charset="0"/>
              </a:rPr>
              <a:t>алиас</a:t>
            </a:r>
            <a:r>
              <a:rPr lang="en-US" sz="2400" dirty="0">
                <a:latin typeface="Consolas" panose="020B0609020204030204" pitchFamily="49" charset="0"/>
              </a:rPr>
              <a:t>]</a:t>
            </a:r>
            <a:r>
              <a:rPr lang="ru-RU" sz="2400" dirty="0">
                <a:latin typeface="Consolas" panose="020B0609020204030204" pitchFamily="49" charset="0"/>
              </a:rPr>
              <a:t> </a:t>
            </a:r>
            <a:r>
              <a:rPr lang="en-US" sz="2400" b="1" dirty="0">
                <a:latin typeface="Consolas" panose="020B0609020204030204" pitchFamily="49" charset="0"/>
              </a:rPr>
              <a:t>ON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ru-RU" sz="2400" dirty="0">
                <a:latin typeface="Consolas" panose="020B0609020204030204" pitchFamily="49" charset="0"/>
              </a:rPr>
              <a:t>выражение</a:t>
            </a:r>
            <a:endParaRPr lang="en-US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ru-RU" sz="2400" dirty="0"/>
              <a:t>И работать это будет как с </a:t>
            </a:r>
            <a:r>
              <a:rPr lang="en-US" sz="2400" dirty="0"/>
              <a:t>ONE – MANY </a:t>
            </a:r>
            <a:r>
              <a:rPr lang="ru-RU" sz="2400" dirty="0"/>
              <a:t>связями, так и с </a:t>
            </a:r>
            <a:r>
              <a:rPr lang="en-US" sz="2400" dirty="0"/>
              <a:t>MANY – MANY.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1709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3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"/>
                            </p:stCondLst>
                            <p:childTnLst>
                              <p:par>
                                <p:cTn id="54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13" grpId="0" uiExpand="1" build="p"/>
      <p:bldP spid="13" grpId="1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08DD9D-13C5-49A2-8243-42FD378A1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100" y="365125"/>
            <a:ext cx="9283700" cy="1325563"/>
          </a:xfrm>
        </p:spPr>
        <p:txBody>
          <a:bodyPr/>
          <a:lstStyle/>
          <a:p>
            <a:r>
              <a:rPr lang="ru-RU" b="1" dirty="0"/>
              <a:t>Ограничения</a:t>
            </a:r>
            <a:endParaRPr lang="en-GB" dirty="0"/>
          </a:p>
        </p:txBody>
      </p:sp>
      <p:pic>
        <p:nvPicPr>
          <p:cNvPr id="4" name="Рисунок 3" descr="Блокировка со сплошной заливкой">
            <a:extLst>
              <a:ext uri="{FF2B5EF4-FFF2-40B4-BE49-F238E27FC236}">
                <a16:creationId xmlns:a16="http://schemas.microsoft.com/office/drawing/2014/main" id="{0FE2A637-53BA-4D13-BFF7-876676F0C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497681"/>
            <a:ext cx="1075937" cy="10759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16BBEB-DBF2-4398-90B1-D960129BFCB7}"/>
              </a:ext>
            </a:extLst>
          </p:cNvPr>
          <p:cNvSpPr txBox="1"/>
          <p:nvPr/>
        </p:nvSpPr>
        <p:spPr>
          <a:xfrm>
            <a:off x="838198" y="1864003"/>
            <a:ext cx="10515602" cy="4062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создании таблицы мы можем добавить ограничения для каждого столбца:</a:t>
            </a:r>
          </a:p>
          <a:p>
            <a:pPr>
              <a:lnSpc>
                <a:spcPct val="150000"/>
              </a:lnSpc>
            </a:pPr>
            <a:r>
              <a:rPr lang="en-GB" b="1" dirty="0">
                <a:latin typeface="Consolas" panose="020B0609020204030204" pitchFamily="49" charset="0"/>
              </a:rPr>
              <a:t>CREATE TABLE </a:t>
            </a:r>
            <a:r>
              <a:rPr lang="en-GB" dirty="0" err="1">
                <a:latin typeface="Consolas" panose="020B0609020204030204" pitchFamily="49" charset="0"/>
              </a:rPr>
              <a:t>table_name</a:t>
            </a:r>
            <a:r>
              <a:rPr lang="en-GB" dirty="0">
                <a:latin typeface="Consolas" panose="020B0609020204030204" pitchFamily="49" charset="0"/>
              </a:rPr>
              <a:t> (</a:t>
            </a:r>
            <a:r>
              <a:rPr lang="ru-RU" dirty="0">
                <a:latin typeface="Consolas" panose="020B0609020204030204" pitchFamily="49" charset="0"/>
              </a:rPr>
              <a:t>столбец </a:t>
            </a:r>
            <a:r>
              <a:rPr lang="ru-RU" b="1" dirty="0">
                <a:latin typeface="Consolas" panose="020B0609020204030204" pitchFamily="49" charset="0"/>
              </a:rPr>
              <a:t>ТИП_ДАННЫХ ОГРАНИЧЕНИЕ</a:t>
            </a:r>
            <a:r>
              <a:rPr lang="en-US" dirty="0">
                <a:latin typeface="Consolas" panose="020B0609020204030204" pitchFamily="49" charset="0"/>
              </a:rPr>
              <a:t>, …</a:t>
            </a:r>
            <a:r>
              <a:rPr lang="ru-RU" dirty="0">
                <a:latin typeface="Consolas" panose="020B0609020204030204" pitchFamily="49" charset="0"/>
              </a:rPr>
              <a:t>)</a:t>
            </a:r>
            <a:r>
              <a:rPr lang="en-US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dirty="0"/>
              <a:t>Обычно используются такие как: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NOT NULL</a:t>
            </a:r>
            <a:r>
              <a:rPr lang="en-US" dirty="0"/>
              <a:t> – </a:t>
            </a:r>
            <a:r>
              <a:rPr lang="ru-RU" dirty="0"/>
              <a:t>В столбике обязательно должно быть значение, не пустой.</a:t>
            </a:r>
            <a:endParaRPr lang="en-US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UNIQUE</a:t>
            </a:r>
            <a:r>
              <a:rPr lang="en-US" dirty="0"/>
              <a:t> – </a:t>
            </a:r>
            <a:r>
              <a:rPr lang="ru-RU" dirty="0"/>
              <a:t>Значение в столбике не может повторяться.</a:t>
            </a:r>
            <a:endParaRPr lang="en-US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PRIMARY KEY</a:t>
            </a:r>
            <a:r>
              <a:rPr lang="en-US" dirty="0"/>
              <a:t> – </a:t>
            </a:r>
            <a:r>
              <a:rPr lang="ru-RU" dirty="0"/>
              <a:t>Комбинация </a:t>
            </a:r>
            <a:r>
              <a:rPr lang="en-US" b="1" dirty="0">
                <a:latin typeface="Consolas" panose="020B0609020204030204" pitchFamily="49" charset="0"/>
              </a:rPr>
              <a:t>NOT NULL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b="1" dirty="0">
                <a:latin typeface="Consolas" panose="020B0609020204030204" pitchFamily="49" charset="0"/>
              </a:rPr>
              <a:t>UNIQUE</a:t>
            </a:r>
            <a:r>
              <a:rPr lang="en-US" dirty="0"/>
              <a:t>. </a:t>
            </a:r>
            <a:r>
              <a:rPr lang="ru-RU" dirty="0"/>
              <a:t>Уникально идентифицирует каждую строку</a:t>
            </a:r>
            <a:r>
              <a:rPr lang="en-US" dirty="0"/>
              <a:t>.</a:t>
            </a:r>
            <a:endParaRPr lang="en-US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FOREIGN KEY</a:t>
            </a:r>
            <a:r>
              <a:rPr lang="en-US" dirty="0"/>
              <a:t> – </a:t>
            </a:r>
            <a:r>
              <a:rPr lang="ru-RU" dirty="0"/>
              <a:t>Предотвращает действия, разрушающие наследственные связи.</a:t>
            </a:r>
            <a:endParaRPr lang="en-US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CHECK</a:t>
            </a:r>
            <a:r>
              <a:rPr lang="en-US" dirty="0"/>
              <a:t> – </a:t>
            </a:r>
            <a:r>
              <a:rPr lang="ru-RU" dirty="0"/>
              <a:t>Гарантирует, что значения в столбце удовлетворяют определенному условию.</a:t>
            </a:r>
            <a:endParaRPr lang="en-US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DEFAULT</a:t>
            </a:r>
            <a:r>
              <a:rPr lang="en-US" dirty="0"/>
              <a:t> –</a:t>
            </a:r>
            <a:r>
              <a:rPr lang="ru-RU" dirty="0"/>
              <a:t> Устанавливает значение по умолчанию для столбца, если значение не указано.</a:t>
            </a:r>
            <a:endParaRPr lang="en-US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CREATE INDEX</a:t>
            </a:r>
            <a:r>
              <a:rPr lang="en-US" dirty="0"/>
              <a:t> –</a:t>
            </a:r>
            <a:r>
              <a:rPr lang="ru-RU" dirty="0"/>
              <a:t> Используется для молниеносного создания и извлечения данных.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0985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3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3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3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3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3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3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3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3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3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3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3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3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3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3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3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00"/>
                            </p:stCondLst>
                            <p:childTnLst>
                              <p:par>
                                <p:cTn id="138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00"/>
                            </p:stCondLst>
                            <p:childTnLst>
                              <p:par>
                                <p:cTn id="14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uiExpand="1" build="p"/>
      <p:bldP spid="5" grpId="1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08DD9D-13C5-49A2-8243-42FD378A1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100" y="365125"/>
            <a:ext cx="9283700" cy="1325563"/>
          </a:xfrm>
        </p:spPr>
        <p:txBody>
          <a:bodyPr/>
          <a:lstStyle/>
          <a:p>
            <a:r>
              <a:rPr lang="ru-RU" dirty="0"/>
              <a:t>Транзакции</a:t>
            </a:r>
            <a:endParaRPr lang="en-GB" dirty="0"/>
          </a:p>
        </p:txBody>
      </p:sp>
      <p:pic>
        <p:nvPicPr>
          <p:cNvPr id="4" name="Рисунок 3" descr="Стрелка: небольшой изгиб со сплошной заливкой">
            <a:extLst>
              <a:ext uri="{FF2B5EF4-FFF2-40B4-BE49-F238E27FC236}">
                <a16:creationId xmlns:a16="http://schemas.microsoft.com/office/drawing/2014/main" id="{0FE2A637-53BA-4D13-BFF7-876676F0C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497681"/>
            <a:ext cx="1075937" cy="10759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A1D338-78DB-4CCA-9CC8-02DF3356C6F7}"/>
              </a:ext>
            </a:extLst>
          </p:cNvPr>
          <p:cNvSpPr txBox="1"/>
          <p:nvPr/>
        </p:nvSpPr>
        <p:spPr>
          <a:xfrm>
            <a:off x="838198" y="1864003"/>
            <a:ext cx="1051560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Позволяют откатить изменения, если накосячил</a:t>
            </a:r>
          </a:p>
          <a:p>
            <a:endParaRPr lang="ru-RU" sz="2000" dirty="0"/>
          </a:p>
          <a:p>
            <a:r>
              <a:rPr lang="ru-RU" sz="2000" dirty="0"/>
              <a:t>Простейший алгоритм: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Начинаем транзакцию: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BEGIN TRANSACTION </a:t>
            </a:r>
            <a:r>
              <a:rPr lang="ru-RU" sz="2000" dirty="0" err="1">
                <a:latin typeface="Consolas" panose="020B0609020204030204" pitchFamily="49" charset="0"/>
              </a:rPr>
              <a:t>имя_транзакции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Устанавливаем тип: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SET TRANSACTION </a:t>
            </a:r>
            <a:r>
              <a:rPr lang="en-US" sz="2000" dirty="0">
                <a:latin typeface="Consolas" panose="020B0609020204030204" pitchFamily="49" charset="0"/>
              </a:rPr>
              <a:t>[ </a:t>
            </a:r>
            <a:r>
              <a:rPr lang="en-US" sz="2000" b="1" dirty="0">
                <a:latin typeface="Consolas" panose="020B0609020204030204" pitchFamily="49" charset="0"/>
              </a:rPr>
              <a:t>READ WRITE </a:t>
            </a:r>
            <a:r>
              <a:rPr lang="en-US" sz="2000" dirty="0">
                <a:latin typeface="Consolas" panose="020B0609020204030204" pitchFamily="49" charset="0"/>
              </a:rPr>
              <a:t>| </a:t>
            </a:r>
            <a:r>
              <a:rPr lang="en-US" sz="2000" b="1" dirty="0">
                <a:latin typeface="Consolas" panose="020B0609020204030204" pitchFamily="49" charset="0"/>
              </a:rPr>
              <a:t>READ ONLY </a:t>
            </a:r>
            <a:r>
              <a:rPr lang="en-US" sz="2000" dirty="0">
                <a:latin typeface="Consolas" panose="020B0609020204030204" pitchFamily="49" charset="0"/>
              </a:rPr>
              <a:t>];</a:t>
            </a:r>
          </a:p>
          <a:p>
            <a:pPr marL="285750" indent="-285750">
              <a:buFontTx/>
              <a:buChar char="-"/>
            </a:pPr>
            <a:r>
              <a:rPr lang="ru-RU" sz="2000" dirty="0"/>
              <a:t>Выполняем действия с таблицей:</a:t>
            </a:r>
            <a:r>
              <a:rPr lang="ru-RU" sz="2000" dirty="0"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SELECT</a:t>
            </a:r>
            <a:r>
              <a:rPr lang="en-US" sz="2000" dirty="0"/>
              <a:t> / </a:t>
            </a:r>
            <a:r>
              <a:rPr lang="en-US" sz="2000" b="1" dirty="0">
                <a:latin typeface="Consolas" panose="020B0609020204030204" pitchFamily="49" charset="0"/>
              </a:rPr>
              <a:t>INSERT</a:t>
            </a:r>
            <a:r>
              <a:rPr lang="en-US" sz="2000" dirty="0"/>
              <a:t> / </a:t>
            </a:r>
            <a:r>
              <a:rPr lang="en-US" sz="2000" b="1" dirty="0">
                <a:latin typeface="Consolas" panose="020B0609020204030204" pitchFamily="49" charset="0"/>
              </a:rPr>
              <a:t>DELETE</a:t>
            </a:r>
            <a:r>
              <a:rPr lang="en-US" sz="2000" dirty="0"/>
              <a:t> / </a:t>
            </a:r>
            <a:r>
              <a:rPr lang="en-US" sz="2000" dirty="0">
                <a:latin typeface="Consolas" panose="020B0609020204030204" pitchFamily="49" charset="0"/>
              </a:rPr>
              <a:t>…</a:t>
            </a:r>
          </a:p>
          <a:p>
            <a:pPr marL="285750" indent="-285750">
              <a:buFontTx/>
              <a:buChar char="-"/>
            </a:pPr>
            <a:endParaRPr lang="en-US" sz="2000" dirty="0">
              <a:latin typeface="Consolas" panose="020B0609020204030204" pitchFamily="49" charset="0"/>
            </a:endParaRPr>
          </a:p>
          <a:p>
            <a:pPr marL="285750" indent="-285750">
              <a:buFontTx/>
              <a:buChar char="-"/>
            </a:pPr>
            <a:r>
              <a:rPr lang="ru-RU" sz="2000" dirty="0"/>
              <a:t>Подтверждаем изменения:</a:t>
            </a:r>
            <a:r>
              <a:rPr lang="ru-RU" sz="2000" dirty="0"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COMMIT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  <a:endParaRPr lang="ru-RU" sz="2000" dirty="0"/>
          </a:p>
          <a:p>
            <a:pPr marL="285750" indent="-285750">
              <a:buFontTx/>
              <a:buChar char="-"/>
            </a:pPr>
            <a:r>
              <a:rPr lang="ru-RU" sz="2000" dirty="0"/>
              <a:t>Или отменяем изменения:</a:t>
            </a:r>
            <a:r>
              <a:rPr lang="ru-RU" sz="2000" dirty="0"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ROLLBACK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  <a:endParaRPr lang="ru-RU" sz="2000" dirty="0"/>
          </a:p>
          <a:p>
            <a:pPr marL="285750" indent="-285750">
              <a:buFontTx/>
              <a:buChar char="-"/>
            </a:pPr>
            <a:endParaRPr lang="ru-RU" sz="2000" dirty="0"/>
          </a:p>
          <a:p>
            <a:pPr marL="285750" indent="-285750">
              <a:buFontTx/>
              <a:buChar char="-"/>
            </a:pPr>
            <a:r>
              <a:rPr lang="ru-RU" sz="2000" dirty="0"/>
              <a:t>Создать сохранение:</a:t>
            </a:r>
            <a:r>
              <a:rPr lang="ru-RU" sz="2000" dirty="0"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SAVEPOINT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ru-RU" sz="2000" dirty="0" err="1">
                <a:latin typeface="Consolas" panose="020B0609020204030204" pitchFamily="49" charset="0"/>
              </a:rPr>
              <a:t>имя_сохранения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  <a:endParaRPr lang="ru-RU" sz="2000" dirty="0"/>
          </a:p>
          <a:p>
            <a:pPr marL="285750" indent="-285750">
              <a:buFontTx/>
              <a:buChar char="-"/>
            </a:pPr>
            <a:r>
              <a:rPr lang="ru-RU" sz="2000" dirty="0"/>
              <a:t>Вернуться к сохранению:</a:t>
            </a:r>
            <a:r>
              <a:rPr lang="ru-RU" sz="2000" dirty="0">
                <a:latin typeface="Consolas" panose="020B0609020204030204" pitchFamily="49" charset="0"/>
              </a:rPr>
              <a:t> </a:t>
            </a:r>
            <a:r>
              <a:rPr lang="en-US" sz="2000" b="1" dirty="0">
                <a:latin typeface="Consolas" panose="020B0609020204030204" pitchFamily="49" charset="0"/>
              </a:rPr>
              <a:t>ROLLBACK TO </a:t>
            </a:r>
            <a:r>
              <a:rPr lang="ru-RU" sz="2000" dirty="0" err="1">
                <a:latin typeface="Consolas" panose="020B0609020204030204" pitchFamily="49" charset="0"/>
              </a:rPr>
              <a:t>имя_сохранения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1759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261C53-47AC-48CA-AC88-6C76A4D6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Другие операторы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435534-5317-4F93-8DEA-F93F4B009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4525"/>
            <a:ext cx="10515600" cy="42624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/>
              <a:t>Группировка</a:t>
            </a:r>
            <a:br>
              <a:rPr lang="ru-RU" dirty="0"/>
            </a:br>
            <a:r>
              <a:rPr lang="en-US" b="1" dirty="0">
                <a:latin typeface="Consolas" panose="020B0609020204030204" pitchFamily="49" charset="0"/>
              </a:rPr>
              <a:t>SELECT</a:t>
            </a:r>
            <a:r>
              <a:rPr lang="en-US" dirty="0">
                <a:latin typeface="Consolas" panose="020B0609020204030204" pitchFamily="49" charset="0"/>
              </a:rPr>
              <a:t> … </a:t>
            </a:r>
            <a:r>
              <a:rPr lang="en-US" b="1" dirty="0">
                <a:latin typeface="Consolas" panose="020B0609020204030204" pitchFamily="49" charset="0"/>
              </a:rPr>
              <a:t>GROUP BY</a:t>
            </a:r>
            <a:r>
              <a:rPr lang="ru-RU" b="1" dirty="0">
                <a:latin typeface="Consolas" panose="020B0609020204030204" pitchFamily="49" charset="0"/>
              </a:rPr>
              <a:t> </a:t>
            </a:r>
            <a:r>
              <a:rPr lang="ru-RU" dirty="0">
                <a:latin typeface="Consolas" panose="020B0609020204030204" pitchFamily="49" charset="0"/>
              </a:rPr>
              <a:t>столбец …</a:t>
            </a:r>
            <a:r>
              <a:rPr lang="en-US" dirty="0">
                <a:latin typeface="Consolas" panose="020B0609020204030204" pitchFamily="49" charset="0"/>
              </a:rPr>
              <a:t>;</a:t>
            </a:r>
            <a:br>
              <a:rPr lang="en-US" dirty="0">
                <a:latin typeface="Consolas" panose="020B0609020204030204" pitchFamily="49" charset="0"/>
              </a:rPr>
            </a:br>
            <a:r>
              <a:rPr lang="ru-RU" dirty="0"/>
              <a:t>Чаще всего используется для подсчёта записей с одинаковыми значениями</a:t>
            </a:r>
            <a:endParaRPr lang="ru-RU" dirty="0">
              <a:latin typeface="+mj-lt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dirty="0"/>
              <a:t>Сортировка</a:t>
            </a:r>
            <a:br>
              <a:rPr lang="ru-RU" dirty="0"/>
            </a:br>
            <a:r>
              <a:rPr lang="en-US" b="1" dirty="0">
                <a:latin typeface="Consolas" panose="020B0609020204030204" pitchFamily="49" charset="0"/>
              </a:rPr>
              <a:t>SELECT</a:t>
            </a:r>
            <a:r>
              <a:rPr lang="en-US" dirty="0">
                <a:latin typeface="Consolas" panose="020B0609020204030204" pitchFamily="49" charset="0"/>
              </a:rPr>
              <a:t> … </a:t>
            </a:r>
            <a:r>
              <a:rPr lang="en-US" b="1" dirty="0">
                <a:latin typeface="Consolas" panose="020B0609020204030204" pitchFamily="49" charset="0"/>
              </a:rPr>
              <a:t>ORDER BY </a:t>
            </a:r>
            <a:r>
              <a:rPr lang="ru-RU" dirty="0">
                <a:latin typeface="Consolas" panose="020B0609020204030204" pitchFamily="49" charset="0"/>
              </a:rPr>
              <a:t>столбец </a:t>
            </a:r>
            <a:r>
              <a:rPr lang="en-US" dirty="0">
                <a:latin typeface="Consolas" panose="020B0609020204030204" pitchFamily="49" charset="0"/>
              </a:rPr>
              <a:t>[ </a:t>
            </a:r>
            <a:r>
              <a:rPr lang="en-US" b="1" dirty="0">
                <a:latin typeface="Consolas" panose="020B0609020204030204" pitchFamily="49" charset="0"/>
              </a:rPr>
              <a:t>ASC</a:t>
            </a:r>
            <a:r>
              <a:rPr lang="en-US" dirty="0">
                <a:latin typeface="Consolas" panose="020B0609020204030204" pitchFamily="49" charset="0"/>
              </a:rPr>
              <a:t> | </a:t>
            </a:r>
            <a:r>
              <a:rPr lang="en-US" b="1" dirty="0">
                <a:latin typeface="Consolas" panose="020B0609020204030204" pitchFamily="49" charset="0"/>
              </a:rPr>
              <a:t>DESC</a:t>
            </a:r>
            <a:r>
              <a:rPr lang="en-US" dirty="0">
                <a:latin typeface="Consolas" panose="020B0609020204030204" pitchFamily="49" charset="0"/>
              </a:rPr>
              <a:t> ] …;</a:t>
            </a:r>
            <a:br>
              <a:rPr lang="en-US" dirty="0"/>
            </a:br>
            <a:r>
              <a:rPr lang="ru-RU" dirty="0"/>
              <a:t>Просто сортирует по значению столбца в записи</a:t>
            </a:r>
          </a:p>
          <a:p>
            <a:pPr marL="514350" indent="-514350">
              <a:buAutoNum type="arabicPeriod"/>
            </a:pPr>
            <a:r>
              <a:rPr lang="ru-RU" dirty="0"/>
              <a:t>Выборка</a:t>
            </a:r>
            <a:br>
              <a:rPr lang="ru-RU" dirty="0"/>
            </a:br>
            <a:r>
              <a:rPr lang="en-US" b="1" dirty="0">
                <a:latin typeface="Consolas" panose="020B0609020204030204" pitchFamily="49" charset="0"/>
              </a:rPr>
              <a:t>SELECT</a:t>
            </a:r>
            <a:r>
              <a:rPr lang="en-US" dirty="0">
                <a:latin typeface="Consolas" panose="020B0609020204030204" pitchFamily="49" charset="0"/>
              </a:rPr>
              <a:t> … </a:t>
            </a:r>
            <a:r>
              <a:rPr lang="en-US" b="1" dirty="0">
                <a:latin typeface="Consolas" panose="020B0609020204030204" pitchFamily="49" charset="0"/>
              </a:rPr>
              <a:t>LIMIT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ru-RU" dirty="0">
                <a:latin typeface="Consolas" panose="020B0609020204030204" pitchFamily="49" charset="0"/>
              </a:rPr>
              <a:t>число</a:t>
            </a:r>
            <a:r>
              <a:rPr lang="en-US" dirty="0">
                <a:latin typeface="Consolas" panose="020B0609020204030204" pitchFamily="49" charset="0"/>
              </a:rPr>
              <a:t>;</a:t>
            </a:r>
            <a:br>
              <a:rPr lang="ru-RU" dirty="0"/>
            </a:br>
            <a:r>
              <a:rPr lang="ru-RU" dirty="0"/>
              <a:t>Возвращает первые </a:t>
            </a:r>
            <a:r>
              <a:rPr lang="en-US" dirty="0"/>
              <a:t>N </a:t>
            </a:r>
            <a:r>
              <a:rPr lang="ru-RU" dirty="0"/>
              <a:t>записей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08816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65C3B4-63CC-4E77-87A8-4D248CF56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035EA9-AC96-4338-97B8-AB2575111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2149"/>
            <a:ext cx="10515600" cy="42148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Обычно сервер предоставляет </a:t>
            </a:r>
            <a:r>
              <a:rPr lang="ru-RU" b="1" dirty="0"/>
              <a:t>громадный</a:t>
            </a:r>
            <a:r>
              <a:rPr lang="ru-RU" dirty="0"/>
              <a:t> набор функций.</a:t>
            </a:r>
          </a:p>
          <a:p>
            <a:pPr marL="0" indent="0">
              <a:buNone/>
            </a:pPr>
            <a:r>
              <a:rPr lang="ru-RU" dirty="0"/>
              <a:t>Самые базовые из них:</a:t>
            </a:r>
          </a:p>
          <a:p>
            <a:pPr>
              <a:buFontTx/>
              <a:buChar char="-"/>
            </a:pPr>
            <a:r>
              <a:rPr lang="ru-RU" dirty="0"/>
              <a:t>Объединение строк:</a:t>
            </a:r>
            <a:r>
              <a:rPr lang="ru-RU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CONCAT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ru-RU" dirty="0">
                <a:latin typeface="Consolas" panose="020B0609020204030204" pitchFamily="49" charset="0"/>
              </a:rPr>
              <a:t>строка1, …, строка</a:t>
            </a:r>
            <a:r>
              <a:rPr lang="en-US" dirty="0">
                <a:latin typeface="Consolas" panose="020B0609020204030204" pitchFamily="49" charset="0"/>
              </a:rPr>
              <a:t>N);</a:t>
            </a:r>
          </a:p>
          <a:p>
            <a:pPr>
              <a:buFontTx/>
              <a:buChar char="-"/>
            </a:pPr>
            <a:r>
              <a:rPr lang="ru-RU" dirty="0"/>
              <a:t>Максимум/Минимум:</a:t>
            </a:r>
            <a:r>
              <a:rPr lang="ru-RU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MAX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ru-RU" dirty="0">
                <a:latin typeface="Consolas" panose="020B0609020204030204" pitchFamily="49" charset="0"/>
              </a:rPr>
              <a:t>столбец)</a:t>
            </a:r>
            <a:r>
              <a:rPr lang="en-US" dirty="0">
                <a:latin typeface="Consolas" panose="020B0609020204030204" pitchFamily="49" charset="0"/>
              </a:rPr>
              <a:t>;</a:t>
            </a:r>
            <a:r>
              <a:rPr lang="en-US" dirty="0"/>
              <a:t> / </a:t>
            </a:r>
            <a:r>
              <a:rPr lang="en-US" b="1" dirty="0">
                <a:latin typeface="Consolas" panose="020B0609020204030204" pitchFamily="49" charset="0"/>
              </a:rPr>
              <a:t>MIN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ru-RU" dirty="0">
                <a:latin typeface="Consolas" panose="020B0609020204030204" pitchFamily="49" charset="0"/>
              </a:rPr>
              <a:t>столбец</a:t>
            </a:r>
            <a:r>
              <a:rPr lang="en-US" dirty="0">
                <a:latin typeface="Consolas" panose="020B0609020204030204" pitchFamily="49" charset="0"/>
              </a:rPr>
              <a:t>);</a:t>
            </a:r>
          </a:p>
          <a:p>
            <a:pPr>
              <a:buFontTx/>
              <a:buChar char="-"/>
            </a:pPr>
            <a:r>
              <a:rPr lang="ru-RU" dirty="0"/>
              <a:t>Подсчёт:</a:t>
            </a:r>
            <a:r>
              <a:rPr lang="ru-RU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COUNT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ru-RU" dirty="0">
                <a:latin typeface="Consolas" panose="020B0609020204030204" pitchFamily="49" charset="0"/>
              </a:rPr>
              <a:t>столбец)</a:t>
            </a:r>
            <a:r>
              <a:rPr lang="en-US" dirty="0">
                <a:latin typeface="Consolas" panose="020B0609020204030204" pitchFamily="49" charset="0"/>
              </a:rPr>
              <a:t>;</a:t>
            </a:r>
          </a:p>
          <a:p>
            <a:pPr>
              <a:buFontTx/>
              <a:buChar char="-"/>
            </a:pPr>
            <a:r>
              <a:rPr lang="ru-RU" dirty="0"/>
              <a:t>Сумма:</a:t>
            </a:r>
            <a:r>
              <a:rPr lang="ru-RU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SUM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ru-RU" dirty="0">
                <a:latin typeface="Consolas" panose="020B0609020204030204" pitchFamily="49" charset="0"/>
              </a:rPr>
              <a:t>столбец)</a:t>
            </a:r>
            <a:r>
              <a:rPr lang="en-US" dirty="0">
                <a:latin typeface="Consolas" panose="020B0609020204030204" pitchFamily="49" charset="0"/>
              </a:rPr>
              <a:t>;</a:t>
            </a:r>
            <a:endParaRPr lang="ru-RU" dirty="0">
              <a:latin typeface="Consolas" panose="020B0609020204030204" pitchFamily="49" charset="0"/>
            </a:endParaRPr>
          </a:p>
          <a:p>
            <a:pPr>
              <a:buFontTx/>
              <a:buChar char="-"/>
            </a:pPr>
            <a:r>
              <a:rPr lang="ru-RU" dirty="0"/>
              <a:t>Часть даты:</a:t>
            </a:r>
            <a:r>
              <a:rPr lang="ru-RU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DAY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ru-RU" dirty="0">
                <a:latin typeface="Consolas" panose="020B0609020204030204" pitchFamily="49" charset="0"/>
              </a:rPr>
              <a:t>дата)</a:t>
            </a:r>
            <a:r>
              <a:rPr lang="en-US" dirty="0">
                <a:latin typeface="Consolas" panose="020B0609020204030204" pitchFamily="49" charset="0"/>
              </a:rPr>
              <a:t>;</a:t>
            </a:r>
            <a:r>
              <a:rPr lang="ru-RU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MONTH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ru-RU" dirty="0">
                <a:latin typeface="Consolas" panose="020B0609020204030204" pitchFamily="49" charset="0"/>
              </a:rPr>
              <a:t>дата)</a:t>
            </a:r>
            <a:r>
              <a:rPr lang="en-US" dirty="0">
                <a:latin typeface="Consolas" panose="020B0609020204030204" pitchFamily="49" charset="0"/>
              </a:rPr>
              <a:t>;</a:t>
            </a:r>
            <a:r>
              <a:rPr lang="en-US" b="1" dirty="0">
                <a:latin typeface="Consolas" panose="020B0609020204030204" pitchFamily="49" charset="0"/>
              </a:rPr>
              <a:t> YEAR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ru-RU" dirty="0">
                <a:latin typeface="Consolas" panose="020B0609020204030204" pitchFamily="49" charset="0"/>
              </a:rPr>
              <a:t>дата)</a:t>
            </a:r>
            <a:r>
              <a:rPr lang="en-US" dirty="0">
                <a:latin typeface="Consolas" panose="020B0609020204030204" pitchFamily="49" charset="0"/>
              </a:rPr>
              <a:t>;</a:t>
            </a:r>
            <a:endParaRPr lang="en-GB" dirty="0">
              <a:latin typeface="Consolas" panose="020B0609020204030204" pitchFamily="49" charset="0"/>
            </a:endParaRPr>
          </a:p>
          <a:p>
            <a:pPr>
              <a:buFontTx/>
              <a:buChar char="-"/>
            </a:pPr>
            <a:r>
              <a:rPr lang="ru-RU" dirty="0"/>
              <a:t>Конвертирование:</a:t>
            </a:r>
            <a:r>
              <a:rPr lang="ru-RU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CONVERT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ru-RU" dirty="0">
                <a:latin typeface="Consolas" panose="020B0609020204030204" pitchFamily="49" charset="0"/>
              </a:rPr>
              <a:t>тип, значение</a:t>
            </a:r>
            <a:r>
              <a:rPr lang="en-US" dirty="0">
                <a:latin typeface="Consolas" panose="020B0609020204030204" pitchFamily="49" charset="0"/>
              </a:rPr>
              <a:t>[</a:t>
            </a:r>
            <a:r>
              <a:rPr lang="ru-RU" dirty="0">
                <a:latin typeface="Consolas" panose="020B0609020204030204" pitchFamily="49" charset="0"/>
              </a:rPr>
              <a:t>, размер</a:t>
            </a:r>
            <a:r>
              <a:rPr lang="en-US" dirty="0">
                <a:latin typeface="Consolas" panose="020B0609020204030204" pitchFamily="49" charset="0"/>
              </a:rPr>
              <a:t>]</a:t>
            </a:r>
            <a:r>
              <a:rPr lang="ru-RU" dirty="0">
                <a:latin typeface="Consolas" panose="020B0609020204030204" pitchFamily="49" charset="0"/>
              </a:rPr>
              <a:t>)</a:t>
            </a:r>
            <a:r>
              <a:rPr lang="en-US" dirty="0">
                <a:latin typeface="Consolas" panose="020B0609020204030204" pitchFamily="49" charset="0"/>
              </a:rPr>
              <a:t>;</a:t>
            </a:r>
            <a:endParaRPr lang="ru-RU" dirty="0">
              <a:latin typeface="Consolas" panose="020B0609020204030204" pitchFamily="49" charset="0"/>
            </a:endParaRPr>
          </a:p>
          <a:p>
            <a:pPr>
              <a:buFontTx/>
              <a:buChar char="-"/>
            </a:pPr>
            <a:r>
              <a:rPr lang="ru-RU" dirty="0"/>
              <a:t>Проверка на отсутствие:</a:t>
            </a:r>
            <a:r>
              <a:rPr lang="ru-RU" dirty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ISNULL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ru-RU" dirty="0">
                <a:latin typeface="Consolas" panose="020B0609020204030204" pitchFamily="49" charset="0"/>
              </a:rPr>
              <a:t>выражение, иначе)</a:t>
            </a:r>
            <a:r>
              <a:rPr lang="en-US" dirty="0">
                <a:latin typeface="Consolas" panose="020B0609020204030204" pitchFamily="49" charset="0"/>
              </a:rPr>
              <a:t>;</a:t>
            </a:r>
            <a:endParaRPr lang="ru-RU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256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348B2C-775D-4004-A1C0-43784DAAC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Использованные ресурсы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257D6F-F803-44BC-8A77-6AC613A59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9599"/>
            <a:ext cx="10515600" cy="4297363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en-US" dirty="0"/>
              <a:t>Wikipedia</a:t>
            </a:r>
            <a:r>
              <a:rPr lang="ru-RU" dirty="0"/>
              <a:t> – </a:t>
            </a:r>
            <a:r>
              <a:rPr lang="en-US" dirty="0"/>
              <a:t>Relational database (20.08.2022)</a:t>
            </a:r>
            <a:br>
              <a:rPr lang="en-GB" dirty="0"/>
            </a:br>
            <a:r>
              <a:rPr lang="en-GB" dirty="0">
                <a:hlinkClick r:id="rId3"/>
              </a:rPr>
              <a:t>https://en.wikipedia.org/wiki/Relational_database</a:t>
            </a:r>
            <a:endParaRPr lang="en-GB" dirty="0"/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dirty="0"/>
              <a:t>Wikipedia</a:t>
            </a:r>
            <a:r>
              <a:rPr lang="ru-RU" dirty="0"/>
              <a:t> – </a:t>
            </a:r>
            <a:r>
              <a:rPr lang="en-US" dirty="0"/>
              <a:t>SQL (22.09.2022)</a:t>
            </a:r>
            <a:br>
              <a:rPr lang="en-US" dirty="0"/>
            </a:br>
            <a:r>
              <a:rPr lang="en-US" dirty="0">
                <a:hlinkClick r:id="rId4"/>
              </a:rPr>
              <a:t>https://en.wikipedia.org/wiki/SQL</a:t>
            </a:r>
            <a:endParaRPr lang="en-US" dirty="0"/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dirty="0"/>
              <a:t>Wikipedia</a:t>
            </a:r>
            <a:r>
              <a:rPr lang="ru-RU" dirty="0"/>
              <a:t> – </a:t>
            </a:r>
            <a:r>
              <a:rPr lang="en-US" dirty="0"/>
              <a:t>SQL Syntax (27.04.2022)</a:t>
            </a:r>
            <a:br>
              <a:rPr lang="en-US" dirty="0"/>
            </a:br>
            <a:r>
              <a:rPr lang="en-US" dirty="0">
                <a:hlinkClick r:id="rId5"/>
              </a:rPr>
              <a:t>https://en.wikipedia.org/wiki/SQL_syntax</a:t>
            </a:r>
            <a:endParaRPr lang="en-US" dirty="0"/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dirty="0"/>
              <a:t>IBM - </a:t>
            </a:r>
            <a:r>
              <a:rPr lang="en-GB" b="0" i="0" dirty="0">
                <a:solidFill>
                  <a:srgbClr val="323232"/>
                </a:solidFill>
                <a:effectLst/>
                <a:latin typeface="IBM Plex Sans" panose="020B0503050203000203" pitchFamily="34" charset="0"/>
              </a:rPr>
              <a:t>Relational Databases (06.08.2019)</a:t>
            </a:r>
            <a:br>
              <a:rPr lang="en-GB" b="0" i="0" dirty="0">
                <a:solidFill>
                  <a:srgbClr val="323232"/>
                </a:solidFill>
                <a:effectLst/>
                <a:latin typeface="IBM Plex Sans" panose="020B0503050203000203" pitchFamily="34" charset="0"/>
              </a:rPr>
            </a:br>
            <a:r>
              <a:rPr lang="en-GB" b="0" i="0" dirty="0">
                <a:solidFill>
                  <a:srgbClr val="323232"/>
                </a:solidFill>
                <a:effectLst/>
                <a:latin typeface="IBM Plex Sans" panose="020B0503050203000203" pitchFamily="34" charset="0"/>
                <a:hlinkClick r:id="rId6"/>
              </a:rPr>
              <a:t>https://www.ibm.com/cloud/learn/relational-databases</a:t>
            </a:r>
            <a:endParaRPr lang="en-GB" b="0" i="0" dirty="0">
              <a:solidFill>
                <a:srgbClr val="323232"/>
              </a:solidFill>
              <a:effectLst/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1628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348B2C-775D-4004-A1C0-43784DAAC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Использованные ресурсы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257D6F-F803-44BC-8A77-6AC613A59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9599"/>
            <a:ext cx="10515600" cy="42973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en-US" dirty="0"/>
              <a:t>w3schools – SQL Keywords Reference</a:t>
            </a:r>
            <a:br>
              <a:rPr lang="en-US" dirty="0"/>
            </a:br>
            <a:r>
              <a:rPr lang="en-US" dirty="0">
                <a:hlinkClick r:id="rId3"/>
              </a:rPr>
              <a:t>https://www.w3schools.com/sql/sql_ref_keywords.asp</a:t>
            </a:r>
            <a:endParaRPr lang="en-US" dirty="0"/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dirty="0"/>
              <a:t>w3schools - </a:t>
            </a:r>
            <a:r>
              <a:rPr lang="en-GB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SQL Server Functions</a:t>
            </a:r>
            <a:br>
              <a:rPr lang="en-GB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  <a:hlinkClick r:id="rId4"/>
              </a:rPr>
              <a:t>https://www.w3schools.com/sql/sql_ref_sqlserver.asp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dirty="0"/>
              <a:t>Microsoft Support - </a:t>
            </a:r>
            <a:r>
              <a:rPr lang="en-GB" dirty="0"/>
              <a:t>Access SQL: basic concepts, vocabulary, and syntax</a:t>
            </a:r>
            <a:br>
              <a:rPr lang="en-GB" dirty="0"/>
            </a:br>
            <a:r>
              <a:rPr lang="en-GB" dirty="0">
                <a:hlinkClick r:id="rId5"/>
              </a:rPr>
              <a:t>https://support.microsoft.com/en-us/office/access-sql-basic-concepts-vocabulary-and-syntax-444d0303-cde1-424e-9a74-e8dc3e460671</a:t>
            </a:r>
            <a:endParaRPr lang="en-GB" dirty="0"/>
          </a:p>
          <a:p>
            <a:pPr>
              <a:lnSpc>
                <a:spcPct val="120000"/>
              </a:lnSpc>
              <a:buFontTx/>
              <a:buChar char="-"/>
            </a:pPr>
            <a:r>
              <a:rPr lang="en-US" dirty="0"/>
              <a:t>Microsoft Learn - SQL Docs – Transactions (Transact-SQL)</a:t>
            </a:r>
            <a:br>
              <a:rPr lang="en-US"/>
            </a:br>
            <a:r>
              <a:rPr lang="en-US">
                <a:hlinkClick r:id="rId6"/>
              </a:rPr>
              <a:t>https://learn.microsoft.com/en-us/sql/t-sql/language-elements/transactions-transact-sql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322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ЮЖ">
  <a:themeElements>
    <a:clrScheme name="ЮЖ">
      <a:dk1>
        <a:srgbClr val="1F3864"/>
      </a:dk1>
      <a:lt1>
        <a:sysClr val="window" lastClr="FFFFFF"/>
      </a:lt1>
      <a:dk2>
        <a:srgbClr val="1F3864"/>
      </a:dk2>
      <a:lt2>
        <a:srgbClr val="FFFFFF"/>
      </a:lt2>
      <a:accent1>
        <a:srgbClr val="F60A9C"/>
      </a:accent1>
      <a:accent2>
        <a:srgbClr val="00B0F0"/>
      </a:accent2>
      <a:accent3>
        <a:srgbClr val="92D050"/>
      </a:accent3>
      <a:accent4>
        <a:srgbClr val="FFC000"/>
      </a:accent4>
      <a:accent5>
        <a:srgbClr val="0070C0"/>
      </a:accent5>
      <a:accent6>
        <a:srgbClr val="7030A0"/>
      </a:accent6>
      <a:hlink>
        <a:srgbClr val="F60A9C"/>
      </a:hlink>
      <a:folHlink>
        <a:srgbClr val="F60A9C"/>
      </a:folHlink>
    </a:clrScheme>
    <a:fontScheme name="ЮЖ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ЮЖ" id="{F2F135EF-5B48-4BC7-8434-A540E4EE268F}" vid="{F7443386-1359-4918-9942-6B31D32F1FD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ЮЖ</Template>
  <TotalTime>348</TotalTime>
  <Words>1055</Words>
  <Application>Microsoft Office PowerPoint</Application>
  <PresentationFormat>Широкоэкранный</PresentationFormat>
  <Paragraphs>187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Consolas</vt:lpstr>
      <vt:lpstr>IBM Plex Sans</vt:lpstr>
      <vt:lpstr>Segoe UI</vt:lpstr>
      <vt:lpstr>Segoe UI Black</vt:lpstr>
      <vt:lpstr>ЮЖ</vt:lpstr>
      <vt:lpstr>SQL операции с реляционными базами данных</vt:lpstr>
      <vt:lpstr>Структура БД</vt:lpstr>
      <vt:lpstr>CRUD таблиц</vt:lpstr>
      <vt:lpstr>CRUD записей</vt:lpstr>
      <vt:lpstr>Реляционные БД</vt:lpstr>
      <vt:lpstr>Наследование</vt:lpstr>
      <vt:lpstr>Наследование</vt:lpstr>
      <vt:lpstr>Ограничения</vt:lpstr>
      <vt:lpstr>Транзакции</vt:lpstr>
      <vt:lpstr>Другие операторы</vt:lpstr>
      <vt:lpstr>Функции</vt:lpstr>
      <vt:lpstr>Использованные ресурсы</vt:lpstr>
      <vt:lpstr>Использованные ресурсы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 Сухарев</dc:creator>
  <cp:lastModifiedBy>Евгений Сухарев</cp:lastModifiedBy>
  <cp:revision>71</cp:revision>
  <dcterms:created xsi:type="dcterms:W3CDTF">2022-09-21T14:40:31Z</dcterms:created>
  <dcterms:modified xsi:type="dcterms:W3CDTF">2022-09-22T09:53:01Z</dcterms:modified>
</cp:coreProperties>
</file>