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5611158-E20B-4A57-85E0-3827070C4499}">
          <p14:sldIdLst>
            <p14:sldId id="256"/>
            <p14:sldId id="257"/>
            <p14:sldId id="258"/>
            <p14:sldId id="259"/>
          </p14:sldIdLst>
        </p14:section>
        <p14:section name="Критерии эффективности" id="{5ED71B2F-7B3D-4CF0-98AF-186F7BE452A8}">
          <p14:sldIdLst>
            <p14:sldId id="261"/>
            <p14:sldId id="260"/>
            <p14:sldId id="262"/>
            <p14:sldId id="263"/>
            <p14:sldId id="264"/>
          </p14:sldIdLst>
        </p14:section>
        <p14:section name="Завершение" id="{F14A19D2-5D18-4AB4-AEBB-A575587E18DC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3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21519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677154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755846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833799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36810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040718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800332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87615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535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86420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671189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318472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3011D77-3C17-4C41-84F4-D62965261427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93B27D1-56BB-431B-8F11-26DDFCE60A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2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</p:sldLayoutIdLst>
  <p:transition spd="slow">
    <p:push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ock.com/free-photos/young-man-standing-thinking-marks-overhead-194771216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theodi.org/article/building-a-digital-picture-of-the-uks-data-landscape-data-ecosystem-project-launched/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medicaldaily.com/are-frequent-internet-users-addicted-their-symptoms-could-resemble-those-drug-addiction-265730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hyperlink" Target="https://askleo.com/are-backup-image-files-more-fragile-than-just-having-copies-of-all-the-individual-file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itycentral.com/workspaces/office-space/small-business-office-space-for-rent/" TargetMode="External"/><Relationship Id="rId7" Type="http://schemas.openxmlformats.org/officeDocument/2006/relationships/hyperlink" Target="http://www.thinglink.com/scene/693630278798671872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hyperlink" Target="https://androidpctv.com/hp-t430-thin-client-a-mini-pc-with-intel-gemini-lake-that-needs-a-single-cable/" TargetMode="Externa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knowledge-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ryblocks.com/video/stock/hand-typing-keyboard-laptop-computer-4k-slow-motion-business-man-typing-on-laptop-keyboard-ssjlosk9xjmpyfg23" TargetMode="External"/><Relationship Id="rId7" Type="http://schemas.openxmlformats.org/officeDocument/2006/relationships/hyperlink" Target="https://www.dreamstime.com/stock-photo-giving-paper-to-boss-employee-document-signing-contract-image5748116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g"/><Relationship Id="rId5" Type="http://schemas.openxmlformats.org/officeDocument/2006/relationships/hyperlink" Target="https://pixnio.com/miscellaneous/student-write-pencil-document-writing" TargetMode="Externa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qsels.com/en/search?q=checklist" TargetMode="External"/><Relationship Id="rId7" Type="http://schemas.openxmlformats.org/officeDocument/2006/relationships/hyperlink" Target="https://technofaq.org/posts/2020/02/6-tips-on-communication-and-teamwork-to-strengthen-team-collaboration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hyperlink" Target="https://www.avestatherapy.com/books/" TargetMode="Externa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hmadbinhanbal.com/landasan-critical-thinking-dalam-pendidikan-islam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hyperlink" Target="https://ggwash.org/view/73523/taking-a-bus-across-virginia-is-now-a-breeze" TargetMode="External"/><Relationship Id="rId7" Type="http://schemas.openxmlformats.org/officeDocument/2006/relationships/hyperlink" Target="https://www.flickr.com/photos/29780474@N02/5158409848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hyperlink" Target="https://www.freeimageslive.co.uk/free_stock_image/cocktail-pills-jpg" TargetMode="External"/><Relationship Id="rId4" Type="http://schemas.openxmlformats.org/officeDocument/2006/relationships/image" Target="../media/image19.jpg"/><Relationship Id="rId9" Type="http://schemas.openxmlformats.org/officeDocument/2006/relationships/hyperlink" Target="http://www.flickr.com/photos/hillsborough/348610205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.ua/articles/pochemu-printer-medlenno-pechataet.html" TargetMode="Externa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D81C7-457F-4B0C-9824-E4AEEAC86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err="1"/>
              <a:t>Профессиограмма</a:t>
            </a:r>
            <a:r>
              <a:rPr lang="ru-RU" sz="6000" dirty="0"/>
              <a:t> «Администратор баз данных»</a:t>
            </a:r>
            <a:endParaRPr lang="en-GB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FCBE50-79F1-4CE9-90FD-5EBD6BC2C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Выполнил:</a:t>
            </a:r>
          </a:p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Сухарев Евгений Сергеевич</a:t>
            </a:r>
          </a:p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1ИСб-01-2оп-22</a:t>
            </a:r>
            <a:endParaRPr lang="en-GB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592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6516F-2124-444D-BCFE-D6A35A7A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714EB-BA4F-4AAD-A4CC-CB6257FFC9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accent1"/>
                </a:solidFill>
              </a:rPr>
              <a:t>Профессиограмма</a:t>
            </a:r>
            <a:r>
              <a:rPr lang="ru-RU" dirty="0"/>
              <a:t> — описание особенностей конкретной профессии, раскрывающее специфику профессионального труда и требований, которые предъявляются к человеку.</a:t>
            </a:r>
            <a:endParaRPr lang="en-GB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D7AA28-0741-4D03-81B5-D65209C9F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52659" y="3204281"/>
            <a:ext cx="3414083" cy="3383736"/>
          </a:xfrm>
          <a:prstGeom prst="roundRect">
            <a:avLst>
              <a:gd name="adj" fmla="val 607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89395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46FB3-4113-4102-B919-C2DA1DC1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Доминирующие виды деятельности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D7D2D9-F142-424E-9029-24B38C77FF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7224" y="2036501"/>
            <a:ext cx="10394707" cy="3311189"/>
          </a:xfrm>
        </p:spPr>
        <p:txBody>
          <a:bodyPr/>
          <a:lstStyle/>
          <a:p>
            <a:r>
              <a:rPr lang="ru-RU" dirty="0"/>
              <a:t>• Проектирование баз данных.</a:t>
            </a:r>
          </a:p>
          <a:p>
            <a:r>
              <a:rPr lang="ru-RU" dirty="0"/>
              <a:t>• Оптимизация производительности.</a:t>
            </a:r>
          </a:p>
          <a:p>
            <a:r>
              <a:rPr lang="ru-RU" dirty="0"/>
              <a:t>• Администрирование учётных записей.</a:t>
            </a:r>
          </a:p>
          <a:p>
            <a:r>
              <a:rPr lang="ru-RU" dirty="0"/>
              <a:t>• Обеспечение безопасности.</a:t>
            </a:r>
          </a:p>
          <a:p>
            <a:r>
              <a:rPr lang="ru-RU" dirty="0"/>
              <a:t>• Резервное копирование и восстановление информации.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8CB92D-B861-4E97-8147-2B1C71673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3724" y="4694744"/>
            <a:ext cx="2690957" cy="1799498"/>
          </a:xfrm>
          <a:prstGeom prst="roundRect">
            <a:avLst>
              <a:gd name="adj" fmla="val 5707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Спидометр">
            <a:extLst>
              <a:ext uri="{FF2B5EF4-FFF2-40B4-BE49-F238E27FC236}">
                <a16:creationId xmlns:a16="http://schemas.microsoft.com/office/drawing/2014/main" id="{92BE74EF-9EA4-4AEB-9DD1-B9D55D5C2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653" y="4700271"/>
            <a:ext cx="2877100" cy="1793973"/>
          </a:xfrm>
          <a:prstGeom prst="roundRect">
            <a:avLst>
              <a:gd name="adj" fmla="val 5443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8F923F-197F-4BF5-92E4-69B8F7D8A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708893" y="4700270"/>
            <a:ext cx="2690958" cy="1793972"/>
          </a:xfrm>
          <a:prstGeom prst="roundRect">
            <a:avLst>
              <a:gd name="adj" fmla="val 5174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 descr="Замок на материнской плате компьютера">
            <a:extLst>
              <a:ext uri="{FF2B5EF4-FFF2-40B4-BE49-F238E27FC236}">
                <a16:creationId xmlns:a16="http://schemas.microsoft.com/office/drawing/2014/main" id="{18C63BD3-C9E6-4122-84AD-BAA76794B7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105" y="4700271"/>
            <a:ext cx="2687676" cy="1793972"/>
          </a:xfrm>
          <a:prstGeom prst="roundRect">
            <a:avLst>
              <a:gd name="adj" fmla="val 4765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BB0974-3248-44C9-824F-6FF702B12E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122330" y="4694744"/>
            <a:ext cx="1793973" cy="1793973"/>
          </a:xfrm>
          <a:prstGeom prst="roundRect">
            <a:avLst>
              <a:gd name="adj" fmla="val 9171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92850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97718-78AE-4BCB-B787-7BFD88D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Условия и характер труда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90AC2B-2719-43FA-A1C8-2208723681A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Микроклимат бытового типа – помещения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Работа на компьютере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С использованием программ для работы с базами данных</a:t>
            </a:r>
            <a:endParaRPr lang="en-GB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FC7CC1-33F4-43F8-A4E2-803726397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4295720"/>
            <a:ext cx="3229909" cy="2157730"/>
          </a:xfrm>
          <a:prstGeom prst="roundRect">
            <a:avLst>
              <a:gd name="adj" fmla="val 4499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997A94-018A-47CD-8004-002E8BD2E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65268" y="4307407"/>
            <a:ext cx="3840932" cy="2150522"/>
          </a:xfrm>
          <a:prstGeom prst="roundRect">
            <a:avLst>
              <a:gd name="adj" fmla="val 491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503E18-93B6-46C2-9CD7-B54EFF967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487488" y="3827631"/>
            <a:ext cx="5112245" cy="2825714"/>
          </a:xfrm>
          <a:prstGeom prst="roundRect">
            <a:avLst>
              <a:gd name="adj" fmla="val 4172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210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49EE3-2160-479A-BF15-FDF7DB3B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эффективности</a:t>
            </a:r>
            <a:endParaRPr lang="en-GB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0B2FA1-C29A-46B0-8BD8-19094C2FA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Знания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Умения и навыки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Интересы и склонности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/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Профессионально важные качества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5740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2416B16-320C-4060-AC73-883F824056F2}"/>
              </a:ext>
            </a:extLst>
          </p:cNvPr>
          <p:cNvGrpSpPr/>
          <p:nvPr/>
        </p:nvGrpSpPr>
        <p:grpSpPr>
          <a:xfrm>
            <a:off x="8281882" y="609600"/>
            <a:ext cx="4108665" cy="7625561"/>
            <a:chOff x="7684982" y="227749"/>
            <a:chExt cx="4108665" cy="7625561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00F73E5-0B8E-4D61-897C-ACEABD2A1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7684986" y="227749"/>
              <a:ext cx="4108661" cy="3092609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C159904D-1D2C-4307-BA29-1A4EE2E77AC8}"/>
                </a:ext>
              </a:extLst>
            </p:cNvPr>
            <p:cNvGrpSpPr/>
            <p:nvPr/>
          </p:nvGrpSpPr>
          <p:grpSpPr>
            <a:xfrm>
              <a:off x="7684982" y="3259631"/>
              <a:ext cx="4108665" cy="4593679"/>
              <a:chOff x="7684982" y="3259631"/>
              <a:chExt cx="4108665" cy="4593679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A4CA1E8E-B668-4D7B-AB37-0B7BEA91CAAF}"/>
                  </a:ext>
                </a:extLst>
              </p:cNvPr>
              <p:cNvGrpSpPr/>
              <p:nvPr/>
            </p:nvGrpSpPr>
            <p:grpSpPr>
              <a:xfrm>
                <a:off x="7684982" y="3259631"/>
                <a:ext cx="4108665" cy="2302723"/>
                <a:chOff x="7684982" y="3259631"/>
                <a:chExt cx="4108665" cy="2302723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7D3D2415-B921-4F6B-BED9-EF0DD297C4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3259631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96B9D4B3-AF0D-4F45-BEAA-E1165F3039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3721594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CFA80D32-7096-4FCB-BEEF-55912F62F8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4180011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2C730442-E76A-4982-B61D-56697C563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4" y="4641974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2D465F9E-0E98-4A5A-A68C-83D71F0135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2" y="5100391"/>
                  <a:ext cx="4108661" cy="461963"/>
                </a:xfrm>
                <a:prstGeom prst="rect">
                  <a:avLst/>
                </a:prstGeom>
              </p:spPr>
            </p:pic>
          </p:grp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7DE1986A-C471-4AEF-9546-1F49309BF97C}"/>
                  </a:ext>
                </a:extLst>
              </p:cNvPr>
              <p:cNvGrpSpPr/>
              <p:nvPr/>
            </p:nvGrpSpPr>
            <p:grpSpPr>
              <a:xfrm>
                <a:off x="7684982" y="5550587"/>
                <a:ext cx="4108665" cy="2302723"/>
                <a:chOff x="7684982" y="3259631"/>
                <a:chExt cx="4108665" cy="2302723"/>
              </a:xfrm>
            </p:grpSpPr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67DD1C33-9882-4013-AB60-411A6B86BA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3259631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5DC67041-6F60-4625-8889-1FFF6DE4FD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3721594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FAF1505F-9B81-4750-8A53-C9003F6A09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6" y="4180011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782127C-6924-4B1E-A48C-D4961830C1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4" y="4641974"/>
                  <a:ext cx="4108661" cy="46196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88B80284-934C-47A9-A021-880C9598B6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 t="77334" b="7728"/>
                <a:stretch/>
              </p:blipFill>
              <p:spPr>
                <a:xfrm>
                  <a:off x="7684982" y="5100391"/>
                  <a:ext cx="4108661" cy="461963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9AFDC-B009-4F7B-B353-446D24A0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Знания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EF8453-2903-4EFD-AA1A-A6A32272A7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5"/>
            <a:ext cx="10394707" cy="407070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Основы одного или нескольких языков программирования.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Технология проектирования и организации структур БД.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Методы классификации, кодирования информации.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Методы защиты информации.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Современные отечественные и зарубежные стандарты шифров и</a:t>
            </a:r>
            <a:br>
              <a:rPr lang="en-US" dirty="0"/>
            </a:br>
            <a:r>
              <a:rPr lang="ru-RU" dirty="0"/>
              <a:t>кодирования</a:t>
            </a:r>
            <a:r>
              <a:rPr lang="en-US" dirty="0"/>
              <a:t> </a:t>
            </a:r>
            <a:r>
              <a:rPr lang="ru-RU" dirty="0"/>
              <a:t>информации.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Технология механизированной обработки информации.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Основы организации управления командой.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Основные положения действующей нормативной документации.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4071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3DDC5-87FA-41BB-9405-B5AD0B57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Умения и навыки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A7FB98-7063-4C24-BF8B-5529347769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295071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Выполнение архивирования, резервного копирования и восстановления БД.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Управление учётными записями.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Установка и настройка ПО администрирования БД.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Составлять протоколы и отчёты о работе систем управления БД.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Ведение эксплуатационной и технической документации.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E0328A-4D40-47AC-A2A6-8630BBFE6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800" y="4575968"/>
            <a:ext cx="3695700" cy="2078831"/>
          </a:xfrm>
          <a:prstGeom prst="roundRect">
            <a:avLst>
              <a:gd name="adj" fmla="val 6892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5A7E5E-5073-4867-A603-25960C6EC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823652" y="4566183"/>
            <a:ext cx="3120197" cy="2088615"/>
          </a:xfrm>
          <a:prstGeom prst="roundRect">
            <a:avLst>
              <a:gd name="adj" fmla="val 5722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A69508-864B-48B8-985C-201CCFA75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86002" y="4575967"/>
            <a:ext cx="3120198" cy="2078831"/>
          </a:xfrm>
          <a:prstGeom prst="roundRect">
            <a:avLst>
              <a:gd name="adj" fmla="val 444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1441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D3792-62CA-4B7E-BF6D-B12D31CA7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Интересы и склонности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4772F-B808-4CDF-8581-38DD9E7FC23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Быстрое и качественное решение задач.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Изучение иностранных языков.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Изучение языков программирования.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Абстрактное мышление и творческий труд.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Управление командой и организация командной работы.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6F7E40-C635-4CCF-A9D3-5076D8F96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7400" y="4593166"/>
            <a:ext cx="3016252" cy="2010834"/>
          </a:xfrm>
          <a:prstGeom prst="roundRect">
            <a:avLst>
              <a:gd name="adj" fmla="val 4035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63E962-0FAE-46F4-B9E8-B47CAE48F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87874" y="4595397"/>
            <a:ext cx="3016252" cy="2008603"/>
          </a:xfrm>
          <a:prstGeom prst="roundRect">
            <a:avLst>
              <a:gd name="adj" fmla="val 4021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AA8BDF-B302-4D06-A600-173F340B4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88348" y="4593166"/>
            <a:ext cx="3016252" cy="2011816"/>
          </a:xfrm>
          <a:prstGeom prst="roundRect">
            <a:avLst>
              <a:gd name="adj" fmla="val 4042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5095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D07E0-4F78-49D4-A1EA-A90FE088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Профессионально важные качества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81AB40-1FEF-471C-BACD-D3A9C51801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880204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ru-RU" dirty="0"/>
              <a:t>Отличная память, позволяющая запомнить большое количество информации.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ru-RU" dirty="0"/>
              <a:t>Способность быстро переходить с одного вида деятельности на другой.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ru-RU" dirty="0"/>
              <a:t>Высокий уровень математических умений.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ru-RU" dirty="0"/>
              <a:t>Развитая концентрация и усидчивость, помехоустойчивость</a:t>
            </a: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ru-RU" dirty="0"/>
              <a:t>Высокий уровень самоконтроля.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DBE14F-0E34-4BA1-AC6D-2D8AD324B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30998" y="4368798"/>
            <a:ext cx="4699001" cy="2349501"/>
          </a:xfrm>
          <a:prstGeom prst="roundRect">
            <a:avLst>
              <a:gd name="adj" fmla="val 693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54035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F5FB8-267C-4749-ADC9-D8D7A03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296333"/>
            <a:ext cx="10772775" cy="1658198"/>
          </a:xfrm>
        </p:spPr>
        <p:txBody>
          <a:bodyPr/>
          <a:lstStyle/>
          <a:p>
            <a:r>
              <a:rPr lang="ru-RU" dirty="0"/>
              <a:t>Области применения профессиональных знаний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ED2BB4-81AD-4797-AAF3-BA57108D0D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7"/>
            <a:ext cx="10394707" cy="381670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Транспорт – различные транспортные компании.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 Медицина – компании, реализующие любые медицинские услуги, фармацевтическая промышленность, предприятия разработки и производства современных лекарственных средств.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Торговля – оптовые и розничные торговые компании.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Недвижимость – организации, специализирующиеся на подобных сделках.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E0D194-450B-4FC2-8B8D-DAF326EB8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7249" y="5126568"/>
            <a:ext cx="2677125" cy="1495425"/>
          </a:xfrm>
          <a:prstGeom prst="roundRect">
            <a:avLst>
              <a:gd name="adj" fmla="val 647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A50630-C297-4EC1-9214-0567C3148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90105" y="5132388"/>
            <a:ext cx="2247702" cy="1495425"/>
          </a:xfrm>
          <a:prstGeom prst="roundRect">
            <a:avLst>
              <a:gd name="adj" fmla="val 2017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2CA2A5-33C8-4049-923C-35F2EEE0E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912429" y="5126568"/>
            <a:ext cx="2018899" cy="1489999"/>
          </a:xfrm>
          <a:prstGeom prst="roundRect">
            <a:avLst>
              <a:gd name="adj" fmla="val 3882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C535A7-CBD4-43B8-9AD0-160C46D9E8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505951" y="5128947"/>
            <a:ext cx="1828800" cy="1493044"/>
          </a:xfrm>
          <a:prstGeom prst="roundRect">
            <a:avLst>
              <a:gd name="adj" fmla="val 5822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7160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F5FB8-267C-4749-ADC9-D8D7A03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296333"/>
            <a:ext cx="10772775" cy="1658198"/>
          </a:xfrm>
        </p:spPr>
        <p:txBody>
          <a:bodyPr/>
          <a:lstStyle/>
          <a:p>
            <a:r>
              <a:rPr lang="ru-RU" dirty="0"/>
              <a:t>Области применения профессиональных знаний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ED2BB4-81AD-4797-AAF3-BA57108D0D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7"/>
            <a:ext cx="10394707" cy="381670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Медиа-рекламный рынок.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Образовательные организации.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Финансы – различные банки, а также компании, принимающие оплату через банк.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Полиграфическое производство.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 Разработка инновационных технологий.</a:t>
            </a:r>
          </a:p>
        </p:txBody>
      </p:sp>
      <p:pic>
        <p:nvPicPr>
          <p:cNvPr id="7" name="Рисунок 6" descr="Два сотрудника планируют на доске со стикерами">
            <a:extLst>
              <a:ext uri="{FF2B5EF4-FFF2-40B4-BE49-F238E27FC236}">
                <a16:creationId xmlns:a16="http://schemas.microsoft.com/office/drawing/2014/main" id="{2B0B9A20-2A9C-453F-9AE2-7801BF78A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4780491"/>
            <a:ext cx="2670460" cy="1781176"/>
          </a:xfrm>
          <a:prstGeom prst="roundRect">
            <a:avLst>
              <a:gd name="adj" fmla="val 2763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Человек, занимающийся серфингом на волне">
            <a:extLst>
              <a:ext uri="{FF2B5EF4-FFF2-40B4-BE49-F238E27FC236}">
                <a16:creationId xmlns:a16="http://schemas.microsoft.com/office/drawing/2014/main" id="{F4620BA5-8935-4731-86B8-3D6076C3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596" y="4780492"/>
            <a:ext cx="2672415" cy="1781175"/>
          </a:xfrm>
          <a:prstGeom prst="roundRect">
            <a:avLst>
              <a:gd name="adj" fmla="val 5972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Клавиши старинного кассового аппарата">
            <a:extLst>
              <a:ext uri="{FF2B5EF4-FFF2-40B4-BE49-F238E27FC236}">
                <a16:creationId xmlns:a16="http://schemas.microsoft.com/office/drawing/2014/main" id="{9E3C9768-553B-49EA-A6F7-72F1109D2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22" y="4780491"/>
            <a:ext cx="2678303" cy="1781176"/>
          </a:xfrm>
          <a:prstGeom prst="roundRect">
            <a:avLst>
              <a:gd name="adj" fmla="val 3298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AE4B3C-990D-4D14-ACAA-5B98C83BBE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4411" r="9955"/>
          <a:stretch/>
        </p:blipFill>
        <p:spPr>
          <a:xfrm>
            <a:off x="8118736" y="4780492"/>
            <a:ext cx="3416040" cy="1781175"/>
          </a:xfrm>
          <a:prstGeom prst="roundRect">
            <a:avLst>
              <a:gd name="adj" fmla="val 4902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56159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75</TotalTime>
  <Words>366</Words>
  <Application>Microsoft Office PowerPoint</Application>
  <PresentationFormat>Широкоэкранный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 Light</vt:lpstr>
      <vt:lpstr>Courier New</vt:lpstr>
      <vt:lpstr>Метрополия</vt:lpstr>
      <vt:lpstr>Профессиограмма «Администратор баз данных»</vt:lpstr>
      <vt:lpstr>Понятие</vt:lpstr>
      <vt:lpstr>Доминирующие виды деятельности</vt:lpstr>
      <vt:lpstr>Условия и характер труда</vt:lpstr>
      <vt:lpstr>Критерии эффективности</vt:lpstr>
      <vt:lpstr>Знания</vt:lpstr>
      <vt:lpstr>Умения и навыки</vt:lpstr>
      <vt:lpstr>Интересы и склонности</vt:lpstr>
      <vt:lpstr>Профессионально важные качества</vt:lpstr>
      <vt:lpstr>Области применения профессиональных знаний</vt:lpstr>
      <vt:lpstr>Области применения профессиональных знаний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Профессиограмма «Администратор баз данных»</dc:title>
  <dc:creator>Евгений Сухарев</dc:creator>
  <cp:lastModifiedBy>Евгений Сухарев</cp:lastModifiedBy>
  <cp:revision>38</cp:revision>
  <dcterms:created xsi:type="dcterms:W3CDTF">2022-11-03T20:47:35Z</dcterms:created>
  <dcterms:modified xsi:type="dcterms:W3CDTF">2022-11-03T22:03:23Z</dcterms:modified>
</cp:coreProperties>
</file>