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0" r:id="rId2"/>
    <p:sldId id="261" r:id="rId3"/>
    <p:sldId id="268" r:id="rId4"/>
    <p:sldId id="267" r:id="rId5"/>
    <p:sldId id="301" r:id="rId6"/>
    <p:sldId id="269" r:id="rId7"/>
    <p:sldId id="271" r:id="rId8"/>
    <p:sldId id="272" r:id="rId9"/>
    <p:sldId id="277" r:id="rId10"/>
    <p:sldId id="273" r:id="rId11"/>
    <p:sldId id="285" r:id="rId12"/>
    <p:sldId id="286" r:id="rId13"/>
    <p:sldId id="287" r:id="rId14"/>
    <p:sldId id="288" r:id="rId15"/>
    <p:sldId id="302" r:id="rId16"/>
    <p:sldId id="304" r:id="rId17"/>
    <p:sldId id="289" r:id="rId18"/>
    <p:sldId id="303" r:id="rId19"/>
    <p:sldId id="264" r:id="rId20"/>
  </p:sldIdLst>
  <p:sldSz cx="9906000" cy="6858000" type="A4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2143" autoAdjust="0"/>
  </p:normalViewPr>
  <p:slideViewPr>
    <p:cSldViewPr>
      <p:cViewPr varScale="1">
        <p:scale>
          <a:sx n="99" d="100"/>
          <a:sy n="99" d="100"/>
        </p:scale>
        <p:origin x="90" y="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404DC86-C4A2-4431-8DD6-9FF2008DD9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46014C-8717-4E76-BDBA-40FAB324FC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FF432C-B3EA-4F28-947F-98A525B31E33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D6AA4584-1940-490E-9610-71FAA666B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9ECC1585-4E36-434F-B6EA-01218DD4F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2D4034-610A-4777-AE33-593460945F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4C8FD7-7324-4708-A9AA-DD998E42C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8EA2591-21A1-457D-82CA-1EAE353C816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ЧГУ_0000.jpg">
            <a:extLst>
              <a:ext uri="{FF2B5EF4-FFF2-40B4-BE49-F238E27FC236}">
                <a16:creationId xmlns:a16="http://schemas.microsoft.com/office/drawing/2014/main" id="{07455E69-7029-97AA-4AB0-4B5FE400C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355FF28-9E2F-8B91-ABAB-A753F733D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79A40-5902-4BC4-BC82-4004F1F7A14D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2A6100F-3FCB-DE19-64EF-FEC11FDE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FBDD548-F330-6532-0FB0-BE147EE9A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12FF-87E2-446B-8832-E3D727E43A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122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ЧГУ_0001.jpg">
            <a:extLst>
              <a:ext uri="{FF2B5EF4-FFF2-40B4-BE49-F238E27FC236}">
                <a16:creationId xmlns:a16="http://schemas.microsoft.com/office/drawing/2014/main" id="{0C449952-9801-F3FB-22DD-D66701556D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4"/>
          <a:stretch>
            <a:fillRect/>
          </a:stretch>
        </p:blipFill>
        <p:spPr bwMode="auto">
          <a:xfrm>
            <a:off x="-14288" y="0"/>
            <a:ext cx="9920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39702"/>
            <a:ext cx="8915400" cy="560406"/>
          </a:xfrm>
        </p:spPr>
        <p:txBody>
          <a:bodyPr>
            <a:normAutofit/>
          </a:bodyPr>
          <a:lstStyle>
            <a:lvl1pPr algn="r">
              <a:defRPr sz="2800" b="1">
                <a:solidFill>
                  <a:srgbClr val="C0000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9530" y="1285860"/>
            <a:ext cx="9101170" cy="484030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+mn-lt"/>
                <a:cs typeface="Arial" pitchFamily="34" charset="0"/>
              </a:defRPr>
            </a:lvl1pPr>
            <a:lvl2pPr marL="0" indent="0"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marL="0" indent="358775">
              <a:defRPr sz="2400">
                <a:latin typeface="Arial" pitchFamily="34" charset="0"/>
                <a:cs typeface="Arial" pitchFamily="34" charset="0"/>
              </a:defRPr>
            </a:lvl3pPr>
            <a:lvl4pPr marL="0" indent="358775">
              <a:defRPr sz="2400">
                <a:latin typeface="Arial" pitchFamily="34" charset="0"/>
                <a:cs typeface="Arial" pitchFamily="34" charset="0"/>
              </a:defRPr>
            </a:lvl4pPr>
            <a:lvl5pPr marL="0" indent="358775"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431314D-6C8C-04C8-6211-D6F271D3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636C6-0135-4EC9-8795-BA938F1B772F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6F97EB0-AC77-19DA-5B3F-8AFFD181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E657F9A-787B-2142-6F7B-1DD8CB7C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D27B3B33-1B76-4B65-A667-FB4FF36526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1635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F5651D-1770-211D-71A1-F91FD1B1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ACB49-F428-470A-8D4D-033CD78A4992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CDDDE6-1EA0-979A-E06D-0C2DBE800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4D8FD-D95C-38D4-B34F-2AFCEE64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7637B-AF43-4AE5-94E5-C9623CD9B9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975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7116E4B-DED3-F8E8-3E16-FBF5C5AB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BDBB5-FE16-40BB-8709-C1E123E64CDA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AE4BAD4-CD16-0FC7-6953-B30689363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74CC978-1732-655F-68A1-B1D5CD0E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5026B-D562-46E3-A0AE-7617142E07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546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09A7224-DCC0-AEE4-7C71-5D9C9613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6CBF7-6A94-488F-8E1B-FC4959336AA2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65D3DAF-0EE2-9768-60DD-691F474F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EEF3173-FBCA-B0F1-E3E6-CC065133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C6E11-962F-4542-B8C8-93F410DEEF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785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B03A2CF7-2904-A7CA-7E1C-16AFD5C1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F15F0-0892-4B4D-A41F-BFCB32A3FE49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EC3F9E28-DDF1-F76C-24CC-84AD6A8D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B509D6D-8727-B76E-6919-B0B94D8B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17251-3B7E-4258-ABC1-85DBEFA1A4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937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AD520167-6C8E-DAC9-E30F-E98FF26B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DD02B-D054-4CE5-8AC8-63CCAB68CAA4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1D5E7CE5-BCB7-8689-2870-7686334B5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DF499D9-AA56-CAF9-F14A-0E79997E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5BA4F-516E-4BB5-8B6E-E4497E5BCC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64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DF39C08A-8380-4DDE-22AD-5819AFADE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91F53-31AE-4B29-9007-B48574C8C44E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DB2DF7C-A285-20B1-4C1A-8C5A707C8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B00EE41-184C-B7ED-B702-29DBAC21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B361B-5678-4622-B0DE-4E6F0980D5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242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4F5D45C-CB42-E9E6-ACC0-956B38BC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DAF60-0303-4442-A185-239B93C17C03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CC47766-6457-7CB8-ED5E-CEFA4C7CF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6F19DE8-F004-9F6E-37CE-118B3A50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01EE4-A0D7-4C44-9F7F-16730279A3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92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113611-2C15-7273-DDED-7BF29EF16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82310-E231-4020-ABF0-71E5F6BE1ABF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C681B-00B0-7A9E-6B79-9F8C4EE9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5F56BA-544C-F21D-5753-D4FD48AFE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B4903-11CA-432B-ABA6-D8473A72CF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43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B85966-3E38-4545-F1D6-CE080C7C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FCDD0-868E-4BBC-8AB0-C8E1DFBE5CEE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12DDE-B03A-5547-2E78-522E36A89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D40ACF-F076-0BA6-DFFD-F98388CF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52AEF-15B9-4878-A83D-DFDCA54BB7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858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0AD4013C-178D-6378-0FC8-E47E6593FC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5C0AF737-D0AE-07BF-7728-5AAFFC1A53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DE7000-6670-4C2A-ACC7-B65237C32D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5AFA70-90CE-4E18-B9CF-8CD91FC6117D}" type="datetimeFigureOut">
              <a:rPr lang="ru-RU"/>
              <a:pPr>
                <a:defRPr/>
              </a:pPr>
              <a:t>15.06.2022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3F619-1E2A-42A8-BD26-A52BDD145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B44D94-8499-4FA8-AFDD-B7010E8A8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52E122B-9A0A-4DE3-A4B8-D9DB92794CD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EDF5C94-3B6F-4D7B-82FF-515C8363DBC5}"/>
              </a:ext>
            </a:extLst>
          </p:cNvPr>
          <p:cNvSpPr txBox="1">
            <a:spLocks/>
          </p:cNvSpPr>
          <p:nvPr/>
        </p:nvSpPr>
        <p:spPr bwMode="auto">
          <a:xfrm>
            <a:off x="849313" y="2130425"/>
            <a:ext cx="83137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75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C00000"/>
                </a:solidFill>
                <a:latin typeface="+mn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tx1"/>
                </a:solidFill>
              </a:rPr>
              <a:t>Разработка программного обеспечения </a:t>
            </a:r>
            <a:r>
              <a:rPr lang="ru-RU" b="0" dirty="0" err="1">
                <a:solidFill>
                  <a:schemeClr val="tx1"/>
                </a:solidFill>
              </a:rPr>
              <a:t>скелетизации</a:t>
            </a:r>
            <a:r>
              <a:rPr lang="ru-RU" b="0" dirty="0">
                <a:solidFill>
                  <a:schemeClr val="tx1"/>
                </a:solidFill>
              </a:rPr>
              <a:t> 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tx1"/>
                </a:solidFill>
              </a:rPr>
              <a:t>изображений человека для контроля опасных действий</a:t>
            </a:r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2D65BC3C-5F45-0CA9-3658-37B67A9E7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0700" y="3789363"/>
            <a:ext cx="38893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Выполнил: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Студент гр. </a:t>
            </a:r>
            <a:r>
              <a:rPr lang="ru-RU" altLang="ru-RU" sz="1800">
                <a:latin typeface="+mn-lt"/>
              </a:rPr>
              <a:t>1ПИб-01-41оп</a:t>
            </a:r>
            <a:endParaRPr lang="ru-RU" altLang="ru-RU" sz="1800" dirty="0">
              <a:latin typeface="+mn-lt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Богданов Александр Павлович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Руководитель: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д.т.н., профессор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Ершов Евгений Валентинович</a:t>
            </a:r>
          </a:p>
        </p:txBody>
      </p:sp>
      <p:sp>
        <p:nvSpPr>
          <p:cNvPr id="5124" name="TextBox 1">
            <a:extLst>
              <a:ext uri="{FF2B5EF4-FFF2-40B4-BE49-F238E27FC236}">
                <a16:creationId xmlns:a16="http://schemas.microsoft.com/office/drawing/2014/main" id="{085CABBC-5216-22A1-DE6C-D96FBBCF1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706" y="6237312"/>
            <a:ext cx="2160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Череповец, 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4DDA2-E070-42AC-B99F-268EB9B49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57188"/>
            <a:ext cx="89154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Постановка задачи</a:t>
            </a:r>
          </a:p>
        </p:txBody>
      </p:sp>
      <p:sp>
        <p:nvSpPr>
          <p:cNvPr id="6147" name="Содержимое 2">
            <a:extLst>
              <a:ext uri="{FF2B5EF4-FFF2-40B4-BE49-F238E27FC236}">
                <a16:creationId xmlns:a16="http://schemas.microsoft.com/office/drawing/2014/main" id="{3BFA3A1D-B9BD-4534-BD02-0167D3DA3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196752"/>
            <a:ext cx="9101137" cy="5184576"/>
          </a:xfrm>
        </p:spPr>
        <p:txBody>
          <a:bodyPr>
            <a:normAutofit fontScale="92500" lnSpcReduction="20000"/>
          </a:bodyPr>
          <a:lstStyle/>
          <a:p>
            <a:pPr algn="just">
              <a:defRPr/>
            </a:pPr>
            <a:r>
              <a:rPr lang="ru-RU" altLang="ru-RU" sz="2000" dirty="0">
                <a:latin typeface="Roboto"/>
              </a:rPr>
              <a:t>Заказчиком было выдано следующее задание: разработать систему </a:t>
            </a:r>
            <a:r>
              <a:rPr lang="ru-RU" altLang="ru-RU" sz="2000" dirty="0" err="1">
                <a:latin typeface="Roboto"/>
              </a:rPr>
              <a:t>скелетизации</a:t>
            </a:r>
            <a:r>
              <a:rPr lang="ru-RU" altLang="ru-RU" sz="2000" dirty="0">
                <a:latin typeface="Roboto"/>
              </a:rPr>
              <a:t> изображений человека для контроля опасных действий При фиксации нарушения автоматически формировать сообщение в </a:t>
            </a:r>
            <a:r>
              <a:rPr lang="en-US" altLang="ru-RU" sz="2000" dirty="0">
                <a:latin typeface="Roboto"/>
              </a:rPr>
              <a:t>Teams </a:t>
            </a:r>
            <a:r>
              <a:rPr lang="ru-RU" altLang="ru-RU" sz="2000" dirty="0">
                <a:latin typeface="Roboto"/>
              </a:rPr>
              <a:t>и в базу данных c описанием  ситуации, местоположением людей на кадре и сам кадр. Требование заказчика</a:t>
            </a:r>
            <a:r>
              <a:rPr lang="en-US" altLang="ru-RU" sz="2000" dirty="0">
                <a:latin typeface="Roboto"/>
              </a:rPr>
              <a:t>: </a:t>
            </a:r>
            <a:r>
              <a:rPr lang="ru-RU" altLang="ru-RU" sz="2000" dirty="0">
                <a:latin typeface="Roboto"/>
              </a:rPr>
              <a:t>точность распознавания не менее 80 %.</a:t>
            </a:r>
          </a:p>
          <a:p>
            <a:pPr algn="just">
              <a:defRPr/>
            </a:pPr>
            <a:r>
              <a:rPr lang="ru-RU" altLang="ru-RU" sz="2000" dirty="0">
                <a:latin typeface="Roboto"/>
              </a:rPr>
              <a:t>Цели: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Уменьшить количество травмоопасных ситуаций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Увеличить контроль опасных ситуаций</a:t>
            </a:r>
          </a:p>
          <a:p>
            <a:pPr algn="just">
              <a:defRPr/>
            </a:pPr>
            <a:r>
              <a:rPr lang="ru-RU" altLang="ru-RU" sz="2000" dirty="0">
                <a:latin typeface="Roboto"/>
              </a:rPr>
              <a:t>Задачи</a:t>
            </a:r>
            <a:r>
              <a:rPr lang="en-US" altLang="ru-RU" sz="2000" dirty="0">
                <a:latin typeface="Roboto"/>
              </a:rPr>
              <a:t>:</a:t>
            </a:r>
            <a:endParaRPr lang="ru-RU" altLang="ru-RU" sz="2000" dirty="0">
              <a:latin typeface="Roboto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Провести анализ предметной области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Провести сравнительный анализ отечественных и зарубежных аналогов проектируемого программного обеспечения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Выбрать технологии, среду и язык программирования разрабатываемого программного обеспечения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Провести анализ процесса обработки информации, выбрать структуры данных для ее хранения, методы и алгоритмы решения задачи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Разработать спецификаций проектируемого программного обеспечения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Спроектировать программное обеспечение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latin typeface="Roboto"/>
              </a:rPr>
              <a:t>Протестировать программного обеспечение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ru-RU" altLang="ru-RU" sz="2000" dirty="0">
              <a:latin typeface="Roboto"/>
            </a:endParaRPr>
          </a:p>
          <a:p>
            <a:pPr algn="just">
              <a:defRPr/>
            </a:pPr>
            <a:endParaRPr lang="ru-RU" altLang="ru-RU" sz="2000" dirty="0">
              <a:latin typeface="Roboto"/>
            </a:endParaRPr>
          </a:p>
        </p:txBody>
      </p:sp>
      <p:sp>
        <p:nvSpPr>
          <p:cNvPr id="6148" name="TextBox 2">
            <a:extLst>
              <a:ext uri="{FF2B5EF4-FFF2-40B4-BE49-F238E27FC236}">
                <a16:creationId xmlns:a16="http://schemas.microsoft.com/office/drawing/2014/main" id="{D3E005C2-2BF4-5E57-8197-54E7FD77A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4522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3FECF-4EB5-412C-AFF6-A2E04950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Аналоги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9AB6C79-E872-4ED3-BA93-92A30308F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20610"/>
              </p:ext>
            </p:extLst>
          </p:nvPr>
        </p:nvGraphicFramePr>
        <p:xfrm>
          <a:off x="495300" y="1227139"/>
          <a:ext cx="8706171" cy="5285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420">
                  <a:extLst>
                    <a:ext uri="{9D8B030D-6E8A-4147-A177-3AD203B41FA5}">
                      <a16:colId xmlns:a16="http://schemas.microsoft.com/office/drawing/2014/main" val="4115590114"/>
                    </a:ext>
                  </a:extLst>
                </a:gridCol>
                <a:gridCol w="3866694">
                  <a:extLst>
                    <a:ext uri="{9D8B030D-6E8A-4147-A177-3AD203B41FA5}">
                      <a16:colId xmlns:a16="http://schemas.microsoft.com/office/drawing/2014/main" val="4097453379"/>
                    </a:ext>
                  </a:extLst>
                </a:gridCol>
                <a:gridCol w="2902057">
                  <a:extLst>
                    <a:ext uri="{9D8B030D-6E8A-4147-A177-3AD203B41FA5}">
                      <a16:colId xmlns:a16="http://schemas.microsoft.com/office/drawing/2014/main" val="1234898553"/>
                    </a:ext>
                  </a:extLst>
                </a:gridCol>
              </a:tblGrid>
              <a:tr h="50312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 ПО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Описание</a:t>
                      </a: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Недостатки</a:t>
                      </a:r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2030931438"/>
                  </a:ext>
                </a:extLst>
              </a:tr>
              <a:tr h="1331784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Безопасность и Охрана труда — 2018 КРОК</a:t>
                      </a: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Проведения предрейсовых и </a:t>
                      </a:r>
                      <a:r>
                        <a:rPr lang="ru-RU" sz="1400" dirty="0" err="1"/>
                        <a:t>предсменных</a:t>
                      </a:r>
                      <a:r>
                        <a:rPr lang="ru-RU" sz="1400" dirty="0"/>
                        <a:t> осмотров, контроля ношения работниками средств индивидуальной защиты</a:t>
                      </a: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Используется только для контроля СИЗ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/>
                        <a:t>Не обнаруживает части тела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Для установки требуется специально обученный человек. </a:t>
                      </a:r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665558133"/>
                  </a:ext>
                </a:extLst>
              </a:tr>
              <a:tr h="2024433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Обнаружение людей  в </a:t>
                      </a:r>
                      <a:r>
                        <a:rPr lang="ru-RU" sz="1400" dirty="0" err="1"/>
                        <a:t>подконвертерной</a:t>
                      </a:r>
                      <a:r>
                        <a:rPr lang="ru-RU" sz="1400" dirty="0"/>
                        <a:t> зоне </a:t>
                      </a: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Внутри компании «Северсталь» в цехе выплавки запущена в работу модель, которая фиксирует нахождение человека в </a:t>
                      </a:r>
                      <a:r>
                        <a:rPr lang="ru-RU" sz="1400" dirty="0" err="1"/>
                        <a:t>подконвертерной</a:t>
                      </a:r>
                      <a:r>
                        <a:rPr lang="ru-RU" sz="1400" dirty="0"/>
                        <a:t> зоне во время продувки. В случае фиксации нарушения модель автоматически отправляет снимок по электронной почте начальнику цеха и мастеру, а также включается сирена в </a:t>
                      </a:r>
                      <a:r>
                        <a:rPr lang="ru-RU" sz="1400" dirty="0" err="1"/>
                        <a:t>подконвертерной</a:t>
                      </a:r>
                      <a:r>
                        <a:rPr lang="ru-RU" sz="1400" dirty="0"/>
                        <a:t> зоне </a:t>
                      </a: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Имеет ограниченный функционал по отправке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Не обнаруживает части тела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Не универсальна</a:t>
                      </a:r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630936171"/>
                  </a:ext>
                </a:extLst>
              </a:tr>
              <a:tr h="1331784">
                <a:tc>
                  <a:txBody>
                    <a:bodyPr/>
                    <a:lstStyle/>
                    <a:p>
                      <a:pPr algn="just"/>
                      <a:r>
                        <a:rPr lang="de-DE" sz="1400" dirty="0"/>
                        <a:t>EYECONT</a:t>
                      </a:r>
                      <a:endParaRPr lang="ru-RU" sz="14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Система промышленной безопасности EYECONT, разработанная «Малленом Системс», позволяет выявлять такие нарушения техники безопасности, как отсутствие на сотрудниках средств индивидуальной защиты (СИЗ) или нахождение людей в опасных зонах</a:t>
                      </a: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Не обнаруживает части тела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Недостаточная возможность редактирования зон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dirty="0"/>
                        <a:t>Используется для контроля СИЗ</a:t>
                      </a:r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609615147"/>
                  </a:ext>
                </a:extLst>
              </a:tr>
            </a:tbl>
          </a:graphicData>
        </a:graphic>
      </p:graphicFrame>
      <p:sp>
        <p:nvSpPr>
          <p:cNvPr id="7196" name="TextBox 6">
            <a:extLst>
              <a:ext uri="{FF2B5EF4-FFF2-40B4-BE49-F238E27FC236}">
                <a16:creationId xmlns:a16="http://schemas.microsoft.com/office/drawing/2014/main" id="{7790CC41-63EC-6BEB-3846-0386CFA35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6338"/>
            <a:ext cx="314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0504B-5C15-446A-803B-ECFF4C76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413" y="439738"/>
            <a:ext cx="6618287" cy="5603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Описание используемых средств разработки</a:t>
            </a:r>
          </a:p>
        </p:txBody>
      </p:sp>
      <p:sp>
        <p:nvSpPr>
          <p:cNvPr id="8201" name="TextBox 2">
            <a:extLst>
              <a:ext uri="{FF2B5EF4-FFF2-40B4-BE49-F238E27FC236}">
                <a16:creationId xmlns:a16="http://schemas.microsoft.com/office/drawing/2014/main" id="{6E7CF77F-33EF-4857-AA50-DA477867A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" y="1340768"/>
            <a:ext cx="89217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Модель жизненного цикла: каскадная модель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Подход к разработке: объектно-ориентированный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Методология проектирования:  UML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Среды разработки:  </a:t>
            </a:r>
            <a:r>
              <a:rPr lang="en-US" altLang="ru-RU" sz="2400" dirty="0">
                <a:latin typeface="Arial" panose="020B0604020202020204" pitchFamily="34" charset="0"/>
              </a:rPr>
              <a:t>Visual Studio</a:t>
            </a:r>
            <a:endParaRPr lang="ru-RU" altLang="ru-RU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Arial" panose="020B0604020202020204" pitchFamily="34" charset="0"/>
              </a:rPr>
              <a:t>Язык программирования: </a:t>
            </a:r>
            <a:r>
              <a:rPr lang="en-US" altLang="ru-RU" sz="2400" dirty="0">
                <a:latin typeface="Arial" panose="020B0604020202020204" pitchFamily="34" charset="0"/>
              </a:rPr>
              <a:t>C#</a:t>
            </a:r>
            <a:endParaRPr lang="ru-RU" altLang="ru-RU" sz="2400" dirty="0">
              <a:latin typeface="Arial" panose="020B0604020202020204" pitchFamily="34" charset="0"/>
            </a:endParaRPr>
          </a:p>
        </p:txBody>
      </p:sp>
      <p:sp>
        <p:nvSpPr>
          <p:cNvPr id="8202" name="TextBox 9">
            <a:extLst>
              <a:ext uri="{FF2B5EF4-FFF2-40B4-BE49-F238E27FC236}">
                <a16:creationId xmlns:a16="http://schemas.microsoft.com/office/drawing/2014/main" id="{339CA7FE-41AE-85C2-3ADA-4AE9DB266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4</a:t>
            </a:r>
          </a:p>
        </p:txBody>
      </p:sp>
      <p:pic>
        <p:nvPicPr>
          <p:cNvPr id="1026" name="Picture 2" descr="EmguCVLogo  Библиотека Emgu CV и её установка">
            <a:extLst>
              <a:ext uri="{FF2B5EF4-FFF2-40B4-BE49-F238E27FC236}">
                <a16:creationId xmlns:a16="http://schemas.microsoft.com/office/drawing/2014/main" id="{DAA174C4-5131-7C32-464B-C1F7B7696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5124326"/>
            <a:ext cx="1786674" cy="80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74319A1-B935-5ADA-A3C4-38DECD9FB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871" y="3211790"/>
            <a:ext cx="1482868" cy="148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910C1D7-CA95-031F-A4FD-232A1848D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1"/>
          <a:stretch/>
        </p:blipFill>
        <p:spPr bwMode="auto">
          <a:xfrm>
            <a:off x="560512" y="3384799"/>
            <a:ext cx="1082712" cy="119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198D3D4D-E378-7C46-6641-DC6DB4F2A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988" y="3384799"/>
            <a:ext cx="1136850" cy="11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7CBAF6-8052-FF2D-19D4-C5CA7BFDC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4728296"/>
            <a:ext cx="1549891" cy="1649290"/>
          </a:xfrm>
          <a:prstGeom prst="rect">
            <a:avLst/>
          </a:prstGeom>
        </p:spPr>
      </p:pic>
      <p:pic>
        <p:nvPicPr>
          <p:cNvPr id="1062" name="Picture 38">
            <a:extLst>
              <a:ext uri="{FF2B5EF4-FFF2-40B4-BE49-F238E27FC236}">
                <a16:creationId xmlns:a16="http://schemas.microsoft.com/office/drawing/2014/main" id="{9ED2FADE-0ED4-3F57-A1FD-680827F15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093" y="4937507"/>
            <a:ext cx="1322263" cy="132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299359-E41D-782C-A095-4B83C1F19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72" y="5124326"/>
            <a:ext cx="1990811" cy="1105346"/>
          </a:xfrm>
          <a:prstGeom prst="rect">
            <a:avLst/>
          </a:prstGeom>
        </p:spPr>
      </p:pic>
      <p:pic>
        <p:nvPicPr>
          <p:cNvPr id="1066" name="Picture 42">
            <a:extLst>
              <a:ext uri="{FF2B5EF4-FFF2-40B4-BE49-F238E27FC236}">
                <a16:creationId xmlns:a16="http://schemas.microsoft.com/office/drawing/2014/main" id="{8D30BF9E-FB98-A6E0-CA2B-32C08BC69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088" y="3125689"/>
            <a:ext cx="1568969" cy="156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>
            <a:extLst>
              <a:ext uri="{FF2B5EF4-FFF2-40B4-BE49-F238E27FC236}">
                <a16:creationId xmlns:a16="http://schemas.microsoft.com/office/drawing/2014/main" id="{99FC5C23-1932-EB41-14C0-756503D1F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532" y="3279760"/>
            <a:ext cx="1296308" cy="12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>
            <a:extLst>
              <a:ext uri="{FF2B5EF4-FFF2-40B4-BE49-F238E27FC236}">
                <a16:creationId xmlns:a16="http://schemas.microsoft.com/office/drawing/2014/main" id="{386BF5DE-5E2A-DA5A-9DF6-8B1ABC8D3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760" y="4894718"/>
            <a:ext cx="1482868" cy="148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3E1B8-48C2-4507-B1D6-EC30B4A32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Математический аппарат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8226D2-77AC-43C4-B42F-0917F6169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285875"/>
            <a:ext cx="9323957" cy="3799309"/>
          </a:xfrm>
        </p:spPr>
        <p:txBody>
          <a:bodyPr>
            <a:normAutofit/>
          </a:bodyPr>
          <a:lstStyle/>
          <a:p>
            <a:pPr algn="just"/>
            <a:r>
              <a:rPr lang="ru-RU" kern="1200" dirty="0">
                <a:latin typeface="+mn-lt"/>
                <a:ea typeface="+mn-ea"/>
                <a:cs typeface="Arial" panose="020B0604020202020204" pitchFamily="34" charset="0"/>
              </a:rPr>
              <a:t>Математический аппарат при проектировании данной системы используется для определения рабочего в зоне. Очевидно, что части тела рабочего нужно представить как точки, а зоны представляют собой многоугольники. Соответственно, для решения задачи можно воспользоваться алгоритмами проверки принадлежности точки многоугольнику.</a:t>
            </a:r>
          </a:p>
          <a:p>
            <a:pPr algn="just"/>
            <a:r>
              <a:rPr lang="ru-RU" kern="1200" dirty="0">
                <a:latin typeface="+mn-lt"/>
                <a:ea typeface="+mn-ea"/>
                <a:cs typeface="Arial" panose="020B0604020202020204" pitchFamily="34" charset="0"/>
              </a:rPr>
              <a:t>Существует два основных метода проверки принадлежности: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kern="1200" dirty="0">
                <a:latin typeface="+mn-lt"/>
                <a:ea typeface="+mn-ea"/>
                <a:cs typeface="Arial" panose="020B0604020202020204" pitchFamily="34" charset="0"/>
              </a:rPr>
              <a:t>метод трассировки луча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kern="1200" dirty="0">
                <a:latin typeface="+mn-lt"/>
                <a:ea typeface="+mn-ea"/>
                <a:cs typeface="Arial" panose="020B0604020202020204" pitchFamily="34" charset="0"/>
              </a:rPr>
              <a:t>метод суммирования углов</a:t>
            </a:r>
          </a:p>
          <a:p>
            <a:endParaRPr lang="ru-RU" kern="1200" dirty="0">
              <a:latin typeface="+mn-lt"/>
              <a:ea typeface="Arial" panose="020B0604020202020204" pitchFamily="34" charset="0"/>
              <a:cs typeface="+mn-cs"/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ru-RU" dirty="0"/>
          </a:p>
        </p:txBody>
      </p:sp>
      <p:sp>
        <p:nvSpPr>
          <p:cNvPr id="9220" name="TextBox 3">
            <a:extLst>
              <a:ext uri="{FF2B5EF4-FFF2-40B4-BE49-F238E27FC236}">
                <a16:creationId xmlns:a16="http://schemas.microsoft.com/office/drawing/2014/main" id="{B9FF90A4-12A5-C136-9A38-3B2A952AE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773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3E1B8-48C2-4507-B1D6-EC30B4A32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Определение частей тела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8226D2-77AC-43C4-B42F-0917F6169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285875"/>
            <a:ext cx="9258300" cy="2791197"/>
          </a:xfrm>
        </p:spPr>
        <p:txBody>
          <a:bodyPr>
            <a:normAutofit fontScale="25000" lnSpcReduction="20000"/>
          </a:bodyPr>
          <a:lstStyle/>
          <a:p>
            <a:pPr algn="just">
              <a:defRPr/>
            </a:pPr>
            <a:r>
              <a:rPr lang="ru-RU" sz="9600" dirty="0"/>
              <a:t>Существуют два способа определить части тела людей на кадре</a:t>
            </a:r>
            <a:r>
              <a:rPr lang="en-US" sz="9600" dirty="0"/>
              <a:t>:</a:t>
            </a:r>
          </a:p>
          <a:p>
            <a:pPr algn="just">
              <a:defRPr/>
            </a:pPr>
            <a:r>
              <a:rPr lang="ru-RU" sz="9600" dirty="0"/>
              <a:t>Восходящий метод</a:t>
            </a:r>
            <a:r>
              <a:rPr lang="en-US" sz="9600" dirty="0"/>
              <a:t>:</a:t>
            </a:r>
            <a:endParaRPr lang="ru-RU" sz="9600" dirty="0"/>
          </a:p>
          <a:p>
            <a:pPr marL="457200" lvl="3" indent="-457200" algn="just">
              <a:buFont typeface="+mj-lt"/>
              <a:buAutoNum type="arabicPeriod"/>
              <a:defRPr/>
            </a:pPr>
            <a:r>
              <a:rPr lang="ru-RU" sz="9600" dirty="0">
                <a:latin typeface="+mn-lt"/>
              </a:rPr>
              <a:t>Обнаружить всех людей</a:t>
            </a:r>
          </a:p>
          <a:p>
            <a:pPr marL="457200" lvl="3" indent="-457200" algn="just">
              <a:buFont typeface="+mj-lt"/>
              <a:buAutoNum type="arabicPeriod"/>
              <a:defRPr/>
            </a:pPr>
            <a:r>
              <a:rPr lang="ru-RU" sz="9600" dirty="0">
                <a:latin typeface="+mn-lt"/>
              </a:rPr>
              <a:t>Обнаружить части тела внутри прямоугольника каждого человека</a:t>
            </a:r>
          </a:p>
          <a:p>
            <a:pPr algn="just">
              <a:defRPr/>
            </a:pPr>
            <a:r>
              <a:rPr lang="ru-RU" sz="9600" dirty="0"/>
              <a:t>Нисходящий метод</a:t>
            </a:r>
            <a:r>
              <a:rPr lang="en-US" sz="9600" dirty="0"/>
              <a:t>: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9600" dirty="0"/>
              <a:t>Обнаружить все части тела людей на кадре</a:t>
            </a:r>
            <a:endParaRPr lang="en-US" sz="9600" dirty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9600" dirty="0"/>
              <a:t>С помощью алгоритма определить части тела к конкретным людям</a:t>
            </a:r>
          </a:p>
          <a:p>
            <a:pPr marL="457200" indent="-457200" algn="just">
              <a:buFont typeface="+mj-lt"/>
              <a:buAutoNum type="arabicPeriod"/>
              <a:defRPr/>
            </a:pPr>
            <a:endParaRPr lang="ru-RU" sz="2000" dirty="0"/>
          </a:p>
          <a:p>
            <a:pPr marL="457200" indent="-457200">
              <a:buFont typeface="+mj-lt"/>
              <a:buAutoNum type="arabicPeriod"/>
              <a:defRPr/>
            </a:pPr>
            <a:endParaRPr lang="ru-RU" dirty="0"/>
          </a:p>
        </p:txBody>
      </p:sp>
      <p:sp>
        <p:nvSpPr>
          <p:cNvPr id="9220" name="TextBox 3">
            <a:extLst>
              <a:ext uri="{FF2B5EF4-FFF2-40B4-BE49-F238E27FC236}">
                <a16:creationId xmlns:a16="http://schemas.microsoft.com/office/drawing/2014/main" id="{B9FF90A4-12A5-C136-9A38-3B2A952AE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BDB465-F3CE-691D-7C47-52732E853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169" y="4221088"/>
            <a:ext cx="9119531" cy="2030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FEA3E-92FD-460D-BCA9-FA577AB8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538" y="439738"/>
            <a:ext cx="6761162" cy="75723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вариантов использования</a:t>
            </a: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68AB9B6E-E54C-7ACC-8755-D9BE7DEC3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7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6238C8-DA03-4022-107F-28137CB9A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107" y="1484784"/>
            <a:ext cx="6396570" cy="4862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623E7-36C0-41D7-8F30-1D11D727B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Описание предметной области</a:t>
            </a:r>
          </a:p>
        </p:txBody>
      </p:sp>
      <p:sp>
        <p:nvSpPr>
          <p:cNvPr id="12292" name="TextBox 3">
            <a:extLst>
              <a:ext uri="{FF2B5EF4-FFF2-40B4-BE49-F238E27FC236}">
                <a16:creationId xmlns:a16="http://schemas.microsoft.com/office/drawing/2014/main" id="{D6047D56-1770-ED30-CAF8-E087A48FB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8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593EAB-1966-A3FA-3EBF-F883F886E1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7266" y="1403032"/>
            <a:ext cx="6731468" cy="5015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8E1BF8-1BBA-4854-82A4-AF5242614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Спроектированная БД</a:t>
            </a:r>
          </a:p>
        </p:txBody>
      </p:sp>
      <p:sp>
        <p:nvSpPr>
          <p:cNvPr id="13317" name="TextBox 4">
            <a:extLst>
              <a:ext uri="{FF2B5EF4-FFF2-40B4-BE49-F238E27FC236}">
                <a16:creationId xmlns:a16="http://schemas.microsoft.com/office/drawing/2014/main" id="{01732F01-3DA4-E55F-2D6A-79DA84433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9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F54E3E-46D4-EFDF-C186-53C4DFC69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7455" y="1340768"/>
            <a:ext cx="7343369" cy="345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6D84965-B9A1-9965-BAEA-82085EEDF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4735055"/>
            <a:ext cx="1914916" cy="212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2E7A7-7405-4EEE-B2F4-3008FF7A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пакетов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9D49466-8FF3-01B4-48D2-FCDD956FC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3" y="1989138"/>
            <a:ext cx="12819062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0" name="Rectangle 6">
            <a:extLst>
              <a:ext uri="{FF2B5EF4-FFF2-40B4-BE49-F238E27FC236}">
                <a16:creationId xmlns:a16="http://schemas.microsoft.com/office/drawing/2014/main" id="{D894B573-E7A4-2858-B54A-7C33F4E3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" y="2038350"/>
            <a:ext cx="12014200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1" name="Rectangle 8">
            <a:extLst>
              <a:ext uri="{FF2B5EF4-FFF2-40B4-BE49-F238E27FC236}">
                <a16:creationId xmlns:a16="http://schemas.microsoft.com/office/drawing/2014/main" id="{1D2BF323-19F1-2FBF-7D47-E595D675F3C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947738" y="2492375"/>
            <a:ext cx="12118975" cy="5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3" name="TextBox 6">
            <a:extLst>
              <a:ext uri="{FF2B5EF4-FFF2-40B4-BE49-F238E27FC236}">
                <a16:creationId xmlns:a16="http://schemas.microsoft.com/office/drawing/2014/main" id="{55D46FD6-5CE8-96AD-6F07-5ABFA8BB3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10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E17E4C-3FA7-C8F9-0B73-8FAF97C5B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2680" y="1124744"/>
            <a:ext cx="5464892" cy="5514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F62BA-162A-421B-BF24-D21FE22CA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размещения</a:t>
            </a: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A996D0A-8EE2-D416-6272-8BF594440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163" y="2276475"/>
            <a:ext cx="11755437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3557" name="TextBox 4">
            <a:extLst>
              <a:ext uri="{FF2B5EF4-FFF2-40B4-BE49-F238E27FC236}">
                <a16:creationId xmlns:a16="http://schemas.microsoft.com/office/drawing/2014/main" id="{5FC6EA6A-43B7-F0F3-7BB6-C1E4C5F5B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240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11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72F878-2931-8858-C26C-E07DF4EDE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6807" y="1176831"/>
            <a:ext cx="5112385" cy="5069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26B9D-3FB1-48FD-8E5A-EF6C08FCA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Граф диалога</a:t>
            </a: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0CC9AF46-69C9-128C-6641-AB0416148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12684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4581" name="TextBox 4">
            <a:extLst>
              <a:ext uri="{FF2B5EF4-FFF2-40B4-BE49-F238E27FC236}">
                <a16:creationId xmlns:a16="http://schemas.microsoft.com/office/drawing/2014/main" id="{FCAB568C-ED64-AA1D-8820-1C2D1221F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12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C1F225-1043-C249-C708-3F58C91A8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516" y="2196543"/>
            <a:ext cx="8222823" cy="3320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AEE99-5712-4152-855A-8E44C184D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Тестирование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DEE30F1-4FE3-4B07-876E-30F3EA447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341829"/>
              </p:ext>
            </p:extLst>
          </p:nvPr>
        </p:nvGraphicFramePr>
        <p:xfrm>
          <a:off x="495300" y="1341438"/>
          <a:ext cx="8634165" cy="4899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833">
                  <a:extLst>
                    <a:ext uri="{9D8B030D-6E8A-4147-A177-3AD203B41FA5}">
                      <a16:colId xmlns:a16="http://schemas.microsoft.com/office/drawing/2014/main" val="32720054"/>
                    </a:ext>
                  </a:extLst>
                </a:gridCol>
                <a:gridCol w="1726833">
                  <a:extLst>
                    <a:ext uri="{9D8B030D-6E8A-4147-A177-3AD203B41FA5}">
                      <a16:colId xmlns:a16="http://schemas.microsoft.com/office/drawing/2014/main" val="1447757586"/>
                    </a:ext>
                  </a:extLst>
                </a:gridCol>
                <a:gridCol w="1726833">
                  <a:extLst>
                    <a:ext uri="{9D8B030D-6E8A-4147-A177-3AD203B41FA5}">
                      <a16:colId xmlns:a16="http://schemas.microsoft.com/office/drawing/2014/main" val="3943565709"/>
                    </a:ext>
                  </a:extLst>
                </a:gridCol>
                <a:gridCol w="1726833">
                  <a:extLst>
                    <a:ext uri="{9D8B030D-6E8A-4147-A177-3AD203B41FA5}">
                      <a16:colId xmlns:a16="http://schemas.microsoft.com/office/drawing/2014/main" val="1353792887"/>
                    </a:ext>
                  </a:extLst>
                </a:gridCol>
                <a:gridCol w="1726833">
                  <a:extLst>
                    <a:ext uri="{9D8B030D-6E8A-4147-A177-3AD203B41FA5}">
                      <a16:colId xmlns:a16="http://schemas.microsoft.com/office/drawing/2014/main" val="104550708"/>
                    </a:ext>
                  </a:extLst>
                </a:gridCol>
              </a:tblGrid>
              <a:tr h="44972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Дата и время тестирования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Тестируемое требование из ТЗ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Кто проводил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Способ тестирования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Результаты тестирования</a:t>
                      </a: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590755358"/>
                  </a:ext>
                </a:extLst>
              </a:tr>
              <a:tr h="42646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11.05.202</a:t>
                      </a:r>
                      <a:r>
                        <a:rPr lang="en-US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Отслеживание положение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Успех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8730887"/>
                  </a:ext>
                </a:extLst>
              </a:tr>
              <a:tr h="23707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11.05.202</a:t>
                      </a:r>
                      <a:r>
                        <a:rPr lang="en-US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Отслеживание отдельных частей тела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Неудача, некорректно преобразуются точки глаз и ушей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2854737"/>
                  </a:ext>
                </a:extLst>
              </a:tr>
              <a:tr h="17064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12.05.202</a:t>
                      </a:r>
                      <a:r>
                        <a:rPr lang="en-US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Отслеживание отдельных частей тела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Успех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4004790"/>
                  </a:ext>
                </a:extLst>
              </a:tr>
              <a:tr h="1201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12.05.202</a:t>
                      </a:r>
                      <a:r>
                        <a:rPr lang="en-US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Определять позу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Неудача, некорректное определение лежачего положения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7702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12.05.202</a:t>
                      </a:r>
                      <a:r>
                        <a:rPr lang="en-US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Определять позу работников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Успех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4760289"/>
                  </a:ext>
                </a:extLst>
              </a:tr>
              <a:tr h="11845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12.05.202</a:t>
                      </a:r>
                      <a:r>
                        <a:rPr lang="en-US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Добавление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нескольких зон опасности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Успех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3275109"/>
                  </a:ext>
                </a:extLst>
              </a:tr>
              <a:tr h="53967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12.05.202</a:t>
                      </a:r>
                      <a:r>
                        <a:rPr lang="en-US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Обнаружение конкретных частей тела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Неудача, комбинирование зон работает только для обнаруженных внутри людей, а не снаружи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3559563"/>
                  </a:ext>
                </a:extLst>
              </a:tr>
              <a:tr h="28846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12.05.202</a:t>
                      </a:r>
                      <a:r>
                        <a:rPr lang="en-US" sz="100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Тестирование инструмента для комбинирования зон для формирования сложной опасной ситуации.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Успех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4339771"/>
                  </a:ext>
                </a:extLst>
              </a:tr>
              <a:tr h="8761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12.05.202</a:t>
                      </a:r>
                      <a:r>
                        <a:rPr lang="en-US" sz="100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Тестирование инструмента для комбинирования зон для формирования сложной опасной ситуации.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Тестировщик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Системное тестирование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dirty="0">
                          <a:latin typeface="+mn-lt"/>
                          <a:cs typeface="Times New Roman" panose="02020603050405020304" pitchFamily="18" charset="0"/>
                        </a:rPr>
                        <a:t>Успех</a:t>
                      </a:r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208115490"/>
                  </a:ext>
                </a:extLst>
              </a:tr>
            </a:tbl>
          </a:graphicData>
        </a:graphic>
      </p:graphicFrame>
      <p:sp>
        <p:nvSpPr>
          <p:cNvPr id="25665" name="TextBox 3">
            <a:extLst>
              <a:ext uri="{FF2B5EF4-FFF2-40B4-BE49-F238E27FC236}">
                <a16:creationId xmlns:a16="http://schemas.microsoft.com/office/drawing/2014/main" id="{F29C70E2-32DA-D371-C223-099E5660B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13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C5136-FE8C-4714-995D-2D687D49E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Экономическое обоснование</a:t>
            </a:r>
          </a:p>
        </p:txBody>
      </p:sp>
      <p:sp>
        <p:nvSpPr>
          <p:cNvPr id="26628" name="TextBox 3">
            <a:extLst>
              <a:ext uri="{FF2B5EF4-FFF2-40B4-BE49-F238E27FC236}">
                <a16:creationId xmlns:a16="http://schemas.microsoft.com/office/drawing/2014/main" id="{DC7249D1-4884-9336-DB5A-D0C43FCA7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14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id="{C9726A0B-709E-B4F3-029D-1BA7B9E102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dirty="0"/>
                  <a:t>Цена программного продукта</a:t>
                </a:r>
                <a:r>
                  <a:rPr lang="en-US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Ц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ru-RU">
                              <a:effectLst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п.п</m:t>
                          </m:r>
                        </m:sub>
                      </m:sSub>
                      <m:r>
                        <m:rPr>
                          <m:nor/>
                        </m:rPr>
                        <a:rPr lang="ru-RU">
                          <a:effectLst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a:rPr lang="ru-RU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292</m:t>
                      </m:r>
                      <m:r>
                        <a:rPr lang="ru-RU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ru-RU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790,1 </m:t>
                      </m:r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⋅ </m:t>
                      </m:r>
                      <m:d>
                        <m:dPr>
                          <m:ctrlPr>
                            <a:rPr lang="ru-RU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ru-RU">
                              <a:effectLst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 + 0,2</m:t>
                          </m:r>
                        </m:e>
                      </m:d>
                      <m:r>
                        <a:rPr lang="ru-RU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=351 348,12 руб.</m:t>
                      </m:r>
                    </m:oMath>
                  </m:oMathPara>
                </a14:m>
                <a:endParaRPr lang="en-US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Экономия эксплуатационных расходов</a:t>
                </a:r>
                <a:r>
                  <a:rPr lang="en-US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ru-RU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Э = </a:t>
                </a:r>
                <a:r>
                  <a:rPr lang="ru-RU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871200 –210880,5=</a:t>
                </a:r>
                <a:r>
                  <a:rPr lang="ru-RU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660 319,5 руб.</a:t>
                </a: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Срок окупаемости программного продукта</a:t>
                </a:r>
                <a:r>
                  <a:rPr lang="en-US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Т</m:t>
                        </m:r>
                      </m:e>
                      <m:sub>
                        <m:r>
                          <m:rPr>
                            <m:nor/>
                          </m:rPr>
                          <a:rPr lang="ru-RU">
                            <a:effectLst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ок</m:t>
                        </m:r>
                      </m:sub>
                    </m:sSub>
                    <m:r>
                      <m:rPr>
                        <m:nor/>
                      </m:rPr>
                      <a:rPr lang="ru-RU">
                        <a:effectLst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684 228,12  </m:t>
                        </m:r>
                      </m:num>
                      <m:den>
                        <m:r>
                          <a:rPr lang="ru-RU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660</m:t>
                        </m:r>
                        <m:r>
                          <a:rPr lang="ru-RU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ru-RU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319,5 </m:t>
                        </m:r>
                      </m:den>
                    </m:f>
                  </m:oMath>
                </a14:m>
                <a:r>
                  <a:rPr lang="ru-RU" dirty="0">
                    <a:effectLst/>
                    <a:ea typeface="DengXia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:r>
                  <a:rPr lang="ru-RU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1,036207 год.</a:t>
                </a:r>
                <a:endParaRPr lang="ru-RU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ru-RU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Годовой экономический эффект, полученный одним потребителем</a:t>
                </a:r>
                <a:r>
                  <a:rPr lang="en-US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ru-RU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ЭЭ = 660 319,5 – 0,15 · 684 228,12 = 557 685,282 руб.</a:t>
                </a:r>
                <a:endParaRPr lang="en-US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ru-RU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5" name="Объект 4">
                <a:extLst>
                  <a:ext uri="{FF2B5EF4-FFF2-40B4-BE49-F238E27FC236}">
                    <a16:creationId xmlns:a16="http://schemas.microsoft.com/office/drawing/2014/main" id="{C9726A0B-709E-B4F3-029D-1BA7B9E102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72" t="-10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F0878-F27F-4595-9758-B7E8F030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Определение точности</a:t>
            </a:r>
          </a:p>
        </p:txBody>
      </p:sp>
      <p:sp>
        <p:nvSpPr>
          <p:cNvPr id="27652" name="TextBox 3">
            <a:extLst>
              <a:ext uri="{FF2B5EF4-FFF2-40B4-BE49-F238E27FC236}">
                <a16:creationId xmlns:a16="http://schemas.microsoft.com/office/drawing/2014/main" id="{3699663B-54AD-9C30-9090-219652BED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15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39943C-0FB8-D2B3-8D51-FACDCAA4F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0878"/>
            <a:ext cx="7620000" cy="513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10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F0878-F27F-4595-9758-B7E8F030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Определение эффекта</a:t>
            </a:r>
          </a:p>
        </p:txBody>
      </p:sp>
      <p:sp>
        <p:nvSpPr>
          <p:cNvPr id="27652" name="TextBox 3">
            <a:extLst>
              <a:ext uri="{FF2B5EF4-FFF2-40B4-BE49-F238E27FC236}">
                <a16:creationId xmlns:a16="http://schemas.microsoft.com/office/drawing/2014/main" id="{3699663B-54AD-9C30-9090-219652BED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16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D4B01B3-F6D3-4055-E87E-E7C27F77B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932765"/>
              </p:ext>
            </p:extLst>
          </p:nvPr>
        </p:nvGraphicFramePr>
        <p:xfrm>
          <a:off x="1640632" y="1765571"/>
          <a:ext cx="6624736" cy="113676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024387">
                  <a:extLst>
                    <a:ext uri="{9D8B030D-6E8A-4147-A177-3AD203B41FA5}">
                      <a16:colId xmlns:a16="http://schemas.microsoft.com/office/drawing/2014/main" val="4092602038"/>
                    </a:ext>
                  </a:extLst>
                </a:gridCol>
                <a:gridCol w="4600349">
                  <a:extLst>
                    <a:ext uri="{9D8B030D-6E8A-4147-A177-3AD203B41FA5}">
                      <a16:colId xmlns:a16="http://schemas.microsoft.com/office/drawing/2014/main" val="2586012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Цех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Полное название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946313"/>
                  </a:ext>
                </a:extLst>
              </a:tr>
              <a:tr h="209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ЦВКС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Цех выплавки конвертерной стали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8444294"/>
                  </a:ext>
                </a:extLst>
              </a:tr>
              <a:tr h="28522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ЦВОКС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Цех внепечной обработки конвертерной стали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7008698"/>
                  </a:ext>
                </a:extLst>
              </a:tr>
              <a:tr h="2095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ЦРКС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Цех разливки конвертерной стали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0602245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FFE483D-EE98-2F61-975C-940BED919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110699"/>
              </p:ext>
            </p:extLst>
          </p:nvPr>
        </p:nvGraphicFramePr>
        <p:xfrm>
          <a:off x="1280592" y="3667782"/>
          <a:ext cx="7154825" cy="169354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286347">
                  <a:extLst>
                    <a:ext uri="{9D8B030D-6E8A-4147-A177-3AD203B41FA5}">
                      <a16:colId xmlns:a16="http://schemas.microsoft.com/office/drawing/2014/main" val="3002761542"/>
                    </a:ext>
                  </a:extLst>
                </a:gridCol>
                <a:gridCol w="1092049">
                  <a:extLst>
                    <a:ext uri="{9D8B030D-6E8A-4147-A177-3AD203B41FA5}">
                      <a16:colId xmlns:a16="http://schemas.microsoft.com/office/drawing/2014/main" val="1706161711"/>
                    </a:ext>
                  </a:extLst>
                </a:gridCol>
                <a:gridCol w="3340778">
                  <a:extLst>
                    <a:ext uri="{9D8B030D-6E8A-4147-A177-3AD203B41FA5}">
                      <a16:colId xmlns:a16="http://schemas.microsoft.com/office/drawing/2014/main" val="4009583010"/>
                    </a:ext>
                  </a:extLst>
                </a:gridCol>
                <a:gridCol w="1435651">
                  <a:extLst>
                    <a:ext uri="{9D8B030D-6E8A-4147-A177-3AD203B41FA5}">
                      <a16:colId xmlns:a16="http://schemas.microsoft.com/office/drawing/2014/main" val="3126267784"/>
                    </a:ext>
                  </a:extLst>
                </a:gridCol>
              </a:tblGrid>
              <a:tr h="1184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Месяц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Количество нарушений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Процент от старта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2571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2022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февраль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20,50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100%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08730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2022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март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18,30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89%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06974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2022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апрель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17,50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85%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65256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2022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май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16,30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80%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756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54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F0878-F27F-4595-9758-B7E8F030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Выводы</a:t>
            </a:r>
          </a:p>
        </p:txBody>
      </p:sp>
      <p:sp>
        <p:nvSpPr>
          <p:cNvPr id="27651" name="Объект 2">
            <a:extLst>
              <a:ext uri="{FF2B5EF4-FFF2-40B4-BE49-F238E27FC236}">
                <a16:creationId xmlns:a16="http://schemas.microsoft.com/office/drawing/2014/main" id="{6F9F2145-7D04-836A-2ED3-BE899E470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285875"/>
            <a:ext cx="9101137" cy="4840288"/>
          </a:xfrm>
        </p:spPr>
        <p:txBody>
          <a:bodyPr/>
          <a:lstStyle/>
          <a:p>
            <a:pPr algn="just"/>
            <a:r>
              <a:rPr lang="ru-RU" altLang="ru-RU" dirty="0"/>
              <a:t>В результате выполнения выпускной квалификационной работы было создано программное обеспечения </a:t>
            </a:r>
            <a:r>
              <a:rPr lang="ru-RU" altLang="ru-RU" dirty="0" err="1"/>
              <a:t>скелетизации</a:t>
            </a:r>
            <a:r>
              <a:rPr lang="ru-RU" altLang="ru-RU" dirty="0"/>
              <a:t> изображения человека для контроля опасных действий.</a:t>
            </a:r>
            <a:endParaRPr lang="en-US" altLang="ru-RU" dirty="0"/>
          </a:p>
          <a:p>
            <a:pPr algn="just"/>
            <a:r>
              <a:rPr lang="ru-RU" altLang="ru-RU" dirty="0"/>
              <a:t>На данный момент проект передан заказчику и внедрен на производство. По данному проекту написано две работы в сборник статей Череповецкого Государственного Университета.</a:t>
            </a:r>
          </a:p>
          <a:p>
            <a:pPr algn="just"/>
            <a:r>
              <a:rPr lang="ru-RU" altLang="ru-RU" dirty="0"/>
              <a:t>Точность распознавания частей тела и определение положения работников равна 85%. После внедрения количество опасных ситуаций снизилось на 20%.</a:t>
            </a:r>
          </a:p>
          <a:p>
            <a:pPr algn="just"/>
            <a:r>
              <a:rPr lang="ru-RU" altLang="ru-RU" dirty="0"/>
              <a:t>Разработанная система отвечает требованиям технического задания и предметной области.</a:t>
            </a:r>
          </a:p>
          <a:p>
            <a:endParaRPr lang="ru-RU" altLang="ru-RU" dirty="0"/>
          </a:p>
        </p:txBody>
      </p:sp>
      <p:sp>
        <p:nvSpPr>
          <p:cNvPr id="27652" name="TextBox 3">
            <a:extLst>
              <a:ext uri="{FF2B5EF4-FFF2-40B4-BE49-F238E27FC236}">
                <a16:creationId xmlns:a16="http://schemas.microsoft.com/office/drawing/2014/main" id="{3699663B-54AD-9C30-9090-219652BED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17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C5136-FE8C-4714-995D-2D687D49E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Акт о внедрении</a:t>
            </a:r>
          </a:p>
        </p:txBody>
      </p:sp>
      <p:sp>
        <p:nvSpPr>
          <p:cNvPr id="26628" name="TextBox 3">
            <a:extLst>
              <a:ext uri="{FF2B5EF4-FFF2-40B4-BE49-F238E27FC236}">
                <a16:creationId xmlns:a16="http://schemas.microsoft.com/office/drawing/2014/main" id="{DC7249D1-4884-9336-DB5A-D0C43FCA7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Arial" panose="020B0604020202020204" pitchFamily="34" charset="0"/>
              </a:rPr>
              <a:t>18</a:t>
            </a:r>
            <a:endParaRPr lang="ru-RU" altLang="ru-RU" sz="1800" dirty="0"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EAAAE4-97A7-C282-9B88-B6D8EBD12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894" y="1000125"/>
            <a:ext cx="3694211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6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F62B1-3A83-4153-A9FC-016772212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188913"/>
            <a:ext cx="84201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  <a:latin typeface="Roboto"/>
              </a:rPr>
              <a:t> </a:t>
            </a:r>
            <a:br>
              <a:rPr lang="ru-RU" dirty="0">
                <a:solidFill>
                  <a:srgbClr val="C00000"/>
                </a:solidFill>
                <a:latin typeface="Roboto"/>
              </a:rPr>
            </a:br>
            <a:r>
              <a:rPr lang="ru-RU" dirty="0">
                <a:solidFill>
                  <a:srgbClr val="C00000"/>
                </a:solidFill>
                <a:latin typeface="Roboto"/>
              </a:rPr>
              <a:t/>
            </a:r>
            <a:br>
              <a:rPr lang="ru-RU" dirty="0">
                <a:solidFill>
                  <a:srgbClr val="C00000"/>
                </a:solidFill>
                <a:latin typeface="Roboto"/>
              </a:rPr>
            </a:br>
            <a:r>
              <a:rPr lang="ru-RU" dirty="0">
                <a:solidFill>
                  <a:srgbClr val="C00000"/>
                </a:solidFill>
                <a:latin typeface="Roboto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723</Words>
  <Application>Microsoft Office PowerPoint</Application>
  <PresentationFormat>Лист A4 (210x297 мм)</PresentationFormat>
  <Paragraphs>184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SimSun</vt:lpstr>
      <vt:lpstr>Arial</vt:lpstr>
      <vt:lpstr>Calibri</vt:lpstr>
      <vt:lpstr>Cambria Math</vt:lpstr>
      <vt:lpstr>DengXian</vt:lpstr>
      <vt:lpstr>Roboto</vt:lpstr>
      <vt:lpstr>Times New Roman</vt:lpstr>
      <vt:lpstr>Тема Office</vt:lpstr>
      <vt:lpstr>Презентация PowerPoint</vt:lpstr>
      <vt:lpstr>Постановка задачи</vt:lpstr>
      <vt:lpstr>Аналоги</vt:lpstr>
      <vt:lpstr>Описание используемых средств разработки</vt:lpstr>
      <vt:lpstr>Математический аппарат</vt:lpstr>
      <vt:lpstr>Определение частей тела</vt:lpstr>
      <vt:lpstr>Диаграмма вариантов использования</vt:lpstr>
      <vt:lpstr>Описание предметной области</vt:lpstr>
      <vt:lpstr>Спроектированная БД</vt:lpstr>
      <vt:lpstr>Диаграмма пакетов</vt:lpstr>
      <vt:lpstr>Диаграмма размещения</vt:lpstr>
      <vt:lpstr>Граф диалога</vt:lpstr>
      <vt:lpstr>Тестирование</vt:lpstr>
      <vt:lpstr>Экономическое обоснование</vt:lpstr>
      <vt:lpstr>Определение точности</vt:lpstr>
      <vt:lpstr>Определение эффекта</vt:lpstr>
      <vt:lpstr>Выводы</vt:lpstr>
      <vt:lpstr>Акт о внедрении</vt:lpstr>
      <vt:lpstr>   Спасибо за внимание!</vt:lpstr>
    </vt:vector>
  </TitlesOfParts>
  <Company>ГОУ ВПО ЧГУ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изменений структуры административно-правового управления</dc:title>
  <dc:creator>Илона</dc:creator>
  <cp:lastModifiedBy>Student</cp:lastModifiedBy>
  <cp:revision>206</cp:revision>
  <dcterms:created xsi:type="dcterms:W3CDTF">2010-07-28T13:49:31Z</dcterms:created>
  <dcterms:modified xsi:type="dcterms:W3CDTF">2022-06-15T11:50:38Z</dcterms:modified>
</cp:coreProperties>
</file>