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0" r:id="rId4"/>
    <p:sldId id="271" r:id="rId5"/>
    <p:sldId id="272" r:id="rId6"/>
    <p:sldId id="273" r:id="rId7"/>
    <p:sldId id="274" r:id="rId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171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505904-0714-42F4-8EE6-D4002620A75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965215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8C9A6-C30B-4524-B85D-0B2CA216C02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99812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243E82-2386-450F-A1D5-52FACD9E568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602783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CF1152-D0D7-476D-8A6C-FB04BCCA6DC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50565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0AA8C-EA89-4368-8F6F-E8BC5BEE9D8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5292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5AD324-B6DB-4DC6-AF8B-1A997F1CF5F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959616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2BEE1-9CDD-48D8-B74E-9A4DE07A0168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43981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551F2E-A6E9-466D-8F9C-44053E2BA99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6870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B83895-6E32-4A24-BE1F-4124B471DF9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1900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EEF7A0-2EA7-4AB6-B739-62801989402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36007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594198-FEB5-4C48-90AB-79F8B887642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77786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alt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20A25A3-266F-4DB4-AAD3-430C471520CA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/index.php?title=IEEE_802.11F&amp;action=edit&amp;redlink=1" TargetMode="External"/><Relationship Id="rId13" Type="http://schemas.openxmlformats.org/officeDocument/2006/relationships/hyperlink" Target="http://ru.wikipedia.org/wiki/D-Link" TargetMode="External"/><Relationship Id="rId18" Type="http://schemas.openxmlformats.org/officeDocument/2006/relationships/hyperlink" Target="http://ru.wikipedia.org/wiki/IEEE_802.11s" TargetMode="External"/><Relationship Id="rId26" Type="http://schemas.openxmlformats.org/officeDocument/2006/relationships/hyperlink" Target="http://ru.wikipedia.org/wiki/%D0%9A%D0%BE%D1%8D%D1%84%D1%84%D0%B8%D1%86%D0%B8%D0%B5%D0%BD%D1%82_%D1%83%D1%81%D0%B8%D0%BB%D0%B5%D0%BD%D0%B8%D1%8F_%D0%B0%D0%BD%D1%82%D0%B5%D0%BD%D0%BD%D1%8B" TargetMode="External"/><Relationship Id="rId3" Type="http://schemas.openxmlformats.org/officeDocument/2006/relationships/hyperlink" Target="http://ru.wikipedia.org/wiki/IEEE_802.11b" TargetMode="External"/><Relationship Id="rId21" Type="http://schemas.openxmlformats.org/officeDocument/2006/relationships/hyperlink" Target="http://ru.wikipedia.org/wiki/IEEE_802.11ac" TargetMode="External"/><Relationship Id="rId7" Type="http://schemas.openxmlformats.org/officeDocument/2006/relationships/hyperlink" Target="http://ru.wikipedia.org/wiki/QoS" TargetMode="External"/><Relationship Id="rId12" Type="http://schemas.openxmlformats.org/officeDocument/2006/relationships/hyperlink" Target="http://ru.wikipedia.org/wiki/IEEE_802.11n" TargetMode="External"/><Relationship Id="rId17" Type="http://schemas.openxmlformats.org/officeDocument/2006/relationships/hyperlink" Target="http://ru.wikipedia.org/wiki/IEEE_802.1Q" TargetMode="External"/><Relationship Id="rId25" Type="http://schemas.openxmlformats.org/officeDocument/2006/relationships/hyperlink" Target="http://ru.wikipedia.org/wiki/%D0%A9%D0%B5%D0%BB%D0%B5%D0%B2%D0%B0%D1%8F_%D0%B0%D0%BD%D1%82%D0%B5%D0%BD%D0%BD%D0%B0" TargetMode="External"/><Relationship Id="rId2" Type="http://schemas.openxmlformats.org/officeDocument/2006/relationships/hyperlink" Target="http://ru.wikipedia.org/wiki/IEEE_802.11a" TargetMode="External"/><Relationship Id="rId16" Type="http://schemas.openxmlformats.org/officeDocument/2006/relationships/hyperlink" Target="http://ru.wikipedia.org/wiki/Wi-Fi_%D1%82%D0%B5%D1%85%D0%BD%D0%BE%D0%BB%D0%BE%D0%B3%D0%B8%D1%8F_802.11p" TargetMode="External"/><Relationship Id="rId20" Type="http://schemas.openxmlformats.org/officeDocument/2006/relationships/hyperlink" Target="http://ru.wikipedia.org/wiki/IEEE_802.1X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ru.wikipedia.org/wiki/IEEE_802.11e" TargetMode="External"/><Relationship Id="rId11" Type="http://schemas.openxmlformats.org/officeDocument/2006/relationships/hyperlink" Target="http://ru.wikipedia.org/wiki/WPA#WPA2" TargetMode="External"/><Relationship Id="rId24" Type="http://schemas.openxmlformats.org/officeDocument/2006/relationships/hyperlink" Target="http://ru.wikipedia.org/w/index.php?title=IEEE_802.11as&amp;action=edit&amp;redlink=1" TargetMode="External"/><Relationship Id="rId5" Type="http://schemas.openxmlformats.org/officeDocument/2006/relationships/hyperlink" Target="http://ru.wikipedia.org/w/index.php?title=IEEE_802.11d&amp;action=edit&amp;redlink=1" TargetMode="External"/><Relationship Id="rId15" Type="http://schemas.openxmlformats.org/officeDocument/2006/relationships/hyperlink" Target="http://ru.wikipedia.org/wiki/Apple" TargetMode="External"/><Relationship Id="rId23" Type="http://schemas.openxmlformats.org/officeDocument/2006/relationships/hyperlink" Target="http://ru.wikipedia.org/w/index.php?title=IEEE_802.11ad&amp;action=edit&amp;redlink=1" TargetMode="External"/><Relationship Id="rId10" Type="http://schemas.openxmlformats.org/officeDocument/2006/relationships/hyperlink" Target="http://ru.wikipedia.org/wiki/IEEE_802.11h-2003" TargetMode="External"/><Relationship Id="rId19" Type="http://schemas.openxmlformats.org/officeDocument/2006/relationships/hyperlink" Target="http://en.wikipedia.org/wiki/Wireless_mesh_network" TargetMode="External"/><Relationship Id="rId4" Type="http://schemas.openxmlformats.org/officeDocument/2006/relationships/hyperlink" Target="http://ru.wikipedia.org/w/index.php?title=IEEE_802.1D&amp;action=edit&amp;redlink=1" TargetMode="External"/><Relationship Id="rId9" Type="http://schemas.openxmlformats.org/officeDocument/2006/relationships/hyperlink" Target="http://ru.wikipedia.org/w/index.php?title=Inter-Access_Point_Protocol&amp;action=edit&amp;redlink=1" TargetMode="External"/><Relationship Id="rId14" Type="http://schemas.openxmlformats.org/officeDocument/2006/relationships/hyperlink" Target="http://ru.wikipedia.org/wiki/Cisco_Systems" TargetMode="External"/><Relationship Id="rId22" Type="http://schemas.openxmlformats.org/officeDocument/2006/relationships/hyperlink" Target="http://ru.wikipedia.org/wiki/IEEE_802.11#cite_note-1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ChangeArrowheads="1"/>
          </p:cNvSpPr>
          <p:nvPr/>
        </p:nvSpPr>
        <p:spPr bwMode="auto">
          <a:xfrm>
            <a:off x="3062288" y="549275"/>
            <a:ext cx="3540125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ru-RU" altLang="ru-RU" b="1">
                <a:latin typeface="Times New Roman" panose="02020603050405020304" pitchFamily="18" charset="0"/>
              </a:rPr>
              <a:t>Технологии беспроводных сетей</a:t>
            </a:r>
          </a:p>
          <a:p>
            <a:pPr algn="ctr"/>
            <a:r>
              <a:rPr lang="ru-RU" altLang="ru-RU" b="1">
                <a:latin typeface="Times New Roman" panose="02020603050405020304" pitchFamily="18" charset="0"/>
              </a:rPr>
              <a:t>Стандарт IEEE 802.11</a:t>
            </a:r>
          </a:p>
          <a:p>
            <a:pPr algn="ctr" eaLnBrk="0" hangingPunct="0"/>
            <a:endParaRPr lang="ru-RU" altLang="ru-RU">
              <a:latin typeface="Times New Roman" panose="02020603050405020304" pitchFamily="18" charset="0"/>
            </a:endParaRPr>
          </a:p>
        </p:txBody>
      </p:sp>
      <p:sp>
        <p:nvSpPr>
          <p:cNvPr id="47107" name="Rectangle 3"/>
          <p:cNvSpPr>
            <a:spLocks noChangeArrowheads="1"/>
          </p:cNvSpPr>
          <p:nvPr/>
        </p:nvSpPr>
        <p:spPr bwMode="auto">
          <a:xfrm>
            <a:off x="395288" y="1765300"/>
            <a:ext cx="8137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ru-RU" altLang="ru-RU" b="1">
                <a:latin typeface="Times New Roman" panose="02020603050405020304" pitchFamily="18" charset="0"/>
              </a:rPr>
              <a:t>IEEE 802.11</a:t>
            </a:r>
            <a:r>
              <a:rPr lang="ru-RU" altLang="ru-RU">
                <a:latin typeface="Times New Roman" panose="02020603050405020304" pitchFamily="18" charset="0"/>
              </a:rPr>
              <a:t> — набор стандартов связи для коммуникации в беспроводной локальной сети (WLAN) частотных диапазонов 0,9; </a:t>
            </a:r>
            <a:r>
              <a:rPr lang="ru-RU" altLang="ru-RU" b="1">
                <a:latin typeface="Times New Roman" panose="02020603050405020304" pitchFamily="18" charset="0"/>
              </a:rPr>
              <a:t>2,4</a:t>
            </a:r>
            <a:r>
              <a:rPr lang="ru-RU" altLang="ru-RU">
                <a:latin typeface="Times New Roman" panose="02020603050405020304" pitchFamily="18" charset="0"/>
              </a:rPr>
              <a:t>; 3,6 и 5 ГГц. </a:t>
            </a:r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1258888" y="2708275"/>
            <a:ext cx="1600200" cy="338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ru-RU" altLang="ru-RU" b="1">
                <a:latin typeface="Times New Roman" panose="02020603050405020304" pitchFamily="18" charset="0"/>
              </a:rPr>
              <a:t>IEEE 802.11a </a:t>
            </a:r>
            <a:endParaRPr lang="ru-RU" altLang="ru-RU">
              <a:latin typeface="Times New Roman" panose="02020603050405020304" pitchFamily="18" charset="0"/>
            </a:endParaRPr>
          </a:p>
          <a:p>
            <a:pPr algn="ctr"/>
            <a:r>
              <a:rPr lang="en-US" altLang="ru-RU" b="1">
                <a:latin typeface="Times New Roman" panose="02020603050405020304" pitchFamily="18" charset="0"/>
              </a:rPr>
              <a:t>IEEE 802.11b </a:t>
            </a:r>
            <a:endParaRPr lang="ru-RU" altLang="ru-RU">
              <a:latin typeface="Times New Roman" panose="02020603050405020304" pitchFamily="18" charset="0"/>
            </a:endParaRPr>
          </a:p>
          <a:p>
            <a:pPr algn="ctr"/>
            <a:r>
              <a:rPr lang="en-US" altLang="ru-RU" b="1">
                <a:latin typeface="Times New Roman" panose="02020603050405020304" pitchFamily="18" charset="0"/>
              </a:rPr>
              <a:t>IEEE 802.11d </a:t>
            </a:r>
            <a:r>
              <a:rPr lang="en-US" altLang="ru-RU">
                <a:latin typeface="Times New Roman" panose="02020603050405020304" pitchFamily="18" charset="0"/>
              </a:rPr>
              <a:t/>
            </a:r>
            <a:br>
              <a:rPr lang="en-US" altLang="ru-RU">
                <a:latin typeface="Times New Roman" panose="02020603050405020304" pitchFamily="18" charset="0"/>
              </a:rPr>
            </a:br>
            <a:r>
              <a:rPr lang="en-US" altLang="ru-RU" b="1">
                <a:latin typeface="Times New Roman" panose="02020603050405020304" pitchFamily="18" charset="0"/>
              </a:rPr>
              <a:t>IEEE 802.11e </a:t>
            </a:r>
            <a:r>
              <a:rPr lang="en-US" altLang="ru-RU">
                <a:latin typeface="Times New Roman" panose="02020603050405020304" pitchFamily="18" charset="0"/>
              </a:rPr>
              <a:t/>
            </a:r>
            <a:br>
              <a:rPr lang="en-US" altLang="ru-RU">
                <a:latin typeface="Times New Roman" panose="02020603050405020304" pitchFamily="18" charset="0"/>
              </a:rPr>
            </a:br>
            <a:r>
              <a:rPr lang="en-US" altLang="ru-RU" b="1">
                <a:latin typeface="Times New Roman" panose="02020603050405020304" pitchFamily="18" charset="0"/>
              </a:rPr>
              <a:t>IEEE 802.11f </a:t>
            </a:r>
            <a:endParaRPr lang="ru-RU" altLang="ru-RU">
              <a:latin typeface="Times New Roman" panose="02020603050405020304" pitchFamily="18" charset="0"/>
            </a:endParaRPr>
          </a:p>
          <a:p>
            <a:pPr algn="ctr"/>
            <a:r>
              <a:rPr lang="en-US" altLang="ru-RU" b="1">
                <a:latin typeface="Times New Roman" panose="02020603050405020304" pitchFamily="18" charset="0"/>
              </a:rPr>
              <a:t>IEEE 802.11g </a:t>
            </a:r>
            <a:r>
              <a:rPr lang="en-US" altLang="ru-RU">
                <a:latin typeface="Times New Roman" panose="02020603050405020304" pitchFamily="18" charset="0"/>
              </a:rPr>
              <a:t/>
            </a:r>
            <a:br>
              <a:rPr lang="en-US" altLang="ru-RU">
                <a:latin typeface="Times New Roman" panose="02020603050405020304" pitchFamily="18" charset="0"/>
              </a:rPr>
            </a:br>
            <a:r>
              <a:rPr lang="en-US" altLang="ru-RU" b="1">
                <a:latin typeface="Times New Roman" panose="02020603050405020304" pitchFamily="18" charset="0"/>
              </a:rPr>
              <a:t>IEEE 802.11h </a:t>
            </a:r>
            <a:endParaRPr lang="ru-RU" altLang="ru-RU">
              <a:latin typeface="Times New Roman" panose="02020603050405020304" pitchFamily="18" charset="0"/>
            </a:endParaRPr>
          </a:p>
          <a:p>
            <a:pPr algn="ctr"/>
            <a:r>
              <a:rPr lang="en-US" altLang="ru-RU" b="1">
                <a:latin typeface="Times New Roman" panose="02020603050405020304" pitchFamily="18" charset="0"/>
              </a:rPr>
              <a:t>IEEE 802.11i </a:t>
            </a:r>
            <a:endParaRPr lang="ru-RU" altLang="ru-RU">
              <a:latin typeface="Times New Roman" panose="02020603050405020304" pitchFamily="18" charset="0"/>
            </a:endParaRPr>
          </a:p>
          <a:p>
            <a:pPr algn="ctr"/>
            <a:r>
              <a:rPr lang="en-US" altLang="ru-RU" b="1">
                <a:latin typeface="Times New Roman" panose="02020603050405020304" pitchFamily="18" charset="0"/>
              </a:rPr>
              <a:t>IEEE 802.11j </a:t>
            </a:r>
            <a:r>
              <a:rPr lang="en-US" altLang="ru-RU">
                <a:latin typeface="Times New Roman" panose="02020603050405020304" pitchFamily="18" charset="0"/>
              </a:rPr>
              <a:t/>
            </a:r>
            <a:br>
              <a:rPr lang="en-US" altLang="ru-RU">
                <a:latin typeface="Times New Roman" panose="02020603050405020304" pitchFamily="18" charset="0"/>
              </a:rPr>
            </a:br>
            <a:r>
              <a:rPr lang="en-US" altLang="ru-RU" b="1">
                <a:latin typeface="Times New Roman" panose="02020603050405020304" pitchFamily="18" charset="0"/>
              </a:rPr>
              <a:t>IEEE 802.11n </a:t>
            </a:r>
            <a:r>
              <a:rPr lang="en-US" altLang="ru-RU">
                <a:latin typeface="Times New Roman" panose="02020603050405020304" pitchFamily="18" charset="0"/>
              </a:rPr>
              <a:t/>
            </a:r>
            <a:br>
              <a:rPr lang="en-US" altLang="ru-RU">
                <a:latin typeface="Times New Roman" panose="02020603050405020304" pitchFamily="18" charset="0"/>
              </a:rPr>
            </a:br>
            <a:r>
              <a:rPr lang="en-US" altLang="ru-RU">
                <a:latin typeface="Times New Roman" panose="02020603050405020304" pitchFamily="18" charset="0"/>
              </a:rPr>
              <a:t/>
            </a:r>
            <a:br>
              <a:rPr lang="en-US" altLang="ru-RU">
                <a:latin typeface="Times New Roman" panose="02020603050405020304" pitchFamily="18" charset="0"/>
              </a:rPr>
            </a:br>
            <a:endParaRPr lang="en-US" altLang="ru-RU">
              <a:latin typeface="Times New Roman" panose="02020603050405020304" pitchFamily="18" charset="0"/>
            </a:endParaRPr>
          </a:p>
        </p:txBody>
      </p:sp>
      <p:pic>
        <p:nvPicPr>
          <p:cNvPr id="47113" name="Picture 9" descr="fig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708275"/>
            <a:ext cx="1838325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250825" y="947738"/>
            <a:ext cx="8675688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/>
              <a:t>скорость передачи данных до 54 Мбит/с </a:t>
            </a:r>
          </a:p>
          <a:p>
            <a:r>
              <a:rPr lang="ru-RU" altLang="ru-RU" sz="1000"/>
              <a:t>(редакцией стандарта, в 1999 г., определены </a:t>
            </a:r>
          </a:p>
          <a:p>
            <a:r>
              <a:rPr lang="ru-RU" altLang="ru-RU" sz="1000"/>
              <a:t>три обязательных скорости - 6, 12 и 24 Мбит/с и </a:t>
            </a:r>
          </a:p>
          <a:p>
            <a:r>
              <a:rPr lang="ru-RU" altLang="ru-RU" sz="1000"/>
              <a:t>пять необязательных - 9, 18, 36, 48 и 54 Мбит/с). </a:t>
            </a:r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250825" y="2543175"/>
            <a:ext cx="8893175" cy="2014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ru-RU" altLang="ru-RU"/>
              <a:t>работа в диапазоне 5 ГГц</a:t>
            </a:r>
          </a:p>
          <a:p>
            <a:r>
              <a:rPr lang="ru-RU" altLang="ru-RU"/>
              <a:t>Метод модуляции сигнала - ортогональное частотное мультиплексирование (OFDM). </a:t>
            </a:r>
          </a:p>
          <a:p>
            <a:endParaRPr lang="ru-RU" altLang="ru-RU"/>
          </a:p>
          <a:p>
            <a:r>
              <a:rPr lang="ru-RU" altLang="ru-RU"/>
              <a:t>Недостатки 802.11а:</a:t>
            </a:r>
          </a:p>
          <a:p>
            <a:r>
              <a:rPr lang="ru-RU" altLang="ru-RU"/>
              <a:t>- более высокая потребляемая мощность радиопередатчиков, </a:t>
            </a:r>
          </a:p>
          <a:p>
            <a:r>
              <a:rPr lang="ru-RU" altLang="ru-RU"/>
              <a:t>- меньший радиус действия </a:t>
            </a:r>
            <a:r>
              <a:rPr lang="ru-RU" altLang="ru-RU" sz="1000"/>
              <a:t>(для 5ГГц - около 100</a:t>
            </a:r>
            <a:r>
              <a:rPr lang="en-US" altLang="ru-RU" sz="1000"/>
              <a:t> </a:t>
            </a:r>
            <a:r>
              <a:rPr lang="ru-RU" altLang="ru-RU" sz="1000"/>
              <a:t>м, для 2,4 ГГц - до 300м,).</a:t>
            </a: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250825" y="333375"/>
            <a:ext cx="86756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449263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ru-RU" altLang="ru-RU" b="1"/>
              <a:t>IEEE 802.11a </a:t>
            </a:r>
            <a:endParaRPr lang="ru-RU" alt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ChangeArrowheads="1"/>
          </p:cNvSpPr>
          <p:nvPr/>
        </p:nvSpPr>
        <p:spPr bwMode="auto">
          <a:xfrm>
            <a:off x="3754438" y="887413"/>
            <a:ext cx="1670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ru-RU" altLang="ru-RU" b="1"/>
              <a:t>IEEE 802.11b </a:t>
            </a:r>
            <a:endParaRPr lang="ru-RU" altLang="ru-RU"/>
          </a:p>
          <a:p>
            <a:pPr algn="ctr"/>
            <a:endParaRPr lang="ru-RU" altLang="ru-RU"/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827088" y="1557338"/>
            <a:ext cx="7132637" cy="1465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ru-RU"/>
              <a:t>известен также как Wi-Fi (wireless fidelity), </a:t>
            </a:r>
          </a:p>
          <a:p>
            <a:r>
              <a:rPr lang="ru-RU" altLang="ru-RU"/>
              <a:t>принят в 1999 г. </a:t>
            </a:r>
          </a:p>
          <a:p>
            <a:r>
              <a:rPr lang="ru-RU" altLang="ru-RU"/>
              <a:t>высокая скорость передачи данных (до 11 Мбит/с)</a:t>
            </a:r>
          </a:p>
          <a:p>
            <a:r>
              <a:rPr lang="ru-RU" altLang="ru-RU"/>
              <a:t>диапазон 2,4 ГГц</a:t>
            </a:r>
          </a:p>
          <a:p>
            <a:r>
              <a:rPr lang="ru-RU" altLang="ru-RU"/>
              <a:t>В качестве базовой радиотехнологии используется метод DSSS.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ChangeArrowheads="1"/>
          </p:cNvSpPr>
          <p:nvPr/>
        </p:nvSpPr>
        <p:spPr bwMode="auto">
          <a:xfrm>
            <a:off x="3663950" y="1025525"/>
            <a:ext cx="1670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ru-RU" altLang="ru-RU" b="1"/>
              <a:t>IEEE 802.11g </a:t>
            </a:r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  <p:sp>
        <p:nvSpPr>
          <p:cNvPr id="44035" name="Rectangle 3"/>
          <p:cNvSpPr>
            <a:spLocks noChangeArrowheads="1"/>
          </p:cNvSpPr>
          <p:nvPr/>
        </p:nvSpPr>
        <p:spPr bwMode="auto">
          <a:xfrm>
            <a:off x="684213" y="1765300"/>
            <a:ext cx="5553075" cy="1465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ru-RU"/>
              <a:t>развитие стандарта 802.11b</a:t>
            </a:r>
          </a:p>
          <a:p>
            <a:r>
              <a:rPr lang="ru-RU" altLang="ru-RU"/>
              <a:t>скорость передачи данных до 22 Мбит/с (и выше) </a:t>
            </a:r>
          </a:p>
          <a:p>
            <a:r>
              <a:rPr lang="ru-RU" altLang="ru-RU" sz="1000"/>
              <a:t>благодаря использованию более эффективной модуляциии сигнала.</a:t>
            </a:r>
            <a:r>
              <a:rPr lang="ru-RU" altLang="ru-RU"/>
              <a:t> </a:t>
            </a:r>
          </a:p>
          <a:p>
            <a:r>
              <a:rPr lang="ru-RU" altLang="ru-RU"/>
              <a:t>2002 г.</a:t>
            </a:r>
          </a:p>
          <a:p>
            <a:r>
              <a:rPr lang="ru-RU" altLang="ru-RU"/>
              <a:t>достоинство – обратная совместимость с 802.11b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ChangeArrowheads="1"/>
          </p:cNvSpPr>
          <p:nvPr/>
        </p:nvSpPr>
        <p:spPr bwMode="auto">
          <a:xfrm>
            <a:off x="539750" y="404813"/>
            <a:ext cx="820896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altLang="ru-RU" b="1"/>
              <a:t>IEEE 802.11n </a:t>
            </a:r>
            <a:r>
              <a:rPr lang="ru-RU" altLang="ru-RU"/>
              <a:t/>
            </a:r>
            <a:br>
              <a:rPr lang="ru-RU" altLang="ru-RU"/>
            </a:br>
            <a:endParaRPr lang="ru-RU" altLang="ru-RU"/>
          </a:p>
        </p:txBody>
      </p:sp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539750" y="1325563"/>
            <a:ext cx="8208963" cy="201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altLang="ru-RU"/>
              <a:t>работает вдвое быстрее, чем 54-мегабитные "g" и "a«</a:t>
            </a:r>
          </a:p>
          <a:p>
            <a:r>
              <a:rPr lang="ru-RU" altLang="ru-RU"/>
              <a:t>скорости от 100 Мбит/c</a:t>
            </a:r>
          </a:p>
          <a:p>
            <a:endParaRPr lang="ru-RU" altLang="ru-RU"/>
          </a:p>
          <a:p>
            <a:r>
              <a:rPr lang="ru-RU" altLang="ru-RU"/>
              <a:t>Ускорение достигается за счет более оптимального использования частотного диапазона, аналоговых радиочипов, выполненных по улучшенной CMOS-технологии и интеграции WLAN-адаптера в один чип. </a:t>
            </a:r>
          </a:p>
          <a:p>
            <a:pPr algn="ctr" eaLnBrk="0" hangingPunct="0"/>
            <a:endParaRPr lang="ru-RU" alt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611188" y="476250"/>
            <a:ext cx="8137525" cy="603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ru-RU" altLang="ru-RU" sz="1000"/>
          </a:p>
          <a:p>
            <a:r>
              <a:rPr lang="ru-RU" altLang="ru-RU" sz="1000" b="1"/>
              <a:t>802.11</a:t>
            </a:r>
            <a:r>
              <a:rPr lang="ru-RU" altLang="ru-RU" sz="1000"/>
              <a:t> — изначальный 1 Мбит/с и 2 Мбит/c, 2,4 ГГц и ИК стандарт (1997)</a:t>
            </a:r>
          </a:p>
          <a:p>
            <a:r>
              <a:rPr lang="ru-RU" altLang="ru-RU" sz="1000" b="1">
                <a:hlinkClick r:id="rId2" tooltip="IEEE 802.11a"/>
              </a:rPr>
              <a:t>802.11a</a:t>
            </a:r>
            <a:r>
              <a:rPr lang="ru-RU" altLang="ru-RU" sz="1000"/>
              <a:t> — 54 Мбит/c, 5 ГГц стандарт (1999, выход продуктов в 2001)</a:t>
            </a:r>
          </a:p>
          <a:p>
            <a:r>
              <a:rPr lang="ru-RU" altLang="ru-RU" sz="1000" b="1">
                <a:hlinkClick r:id="rId3" tooltip="IEEE 802.11b"/>
              </a:rPr>
              <a:t>802.11b</a:t>
            </a:r>
            <a:r>
              <a:rPr lang="ru-RU" altLang="ru-RU" sz="1000"/>
              <a:t> — улучшения к 802.11 для поддержки 5,5 и 11 Мбит/с (1999)</a:t>
            </a:r>
          </a:p>
          <a:p>
            <a:r>
              <a:rPr lang="ru-RU" altLang="ru-RU" sz="1000" b="1"/>
              <a:t>802.11c</a:t>
            </a:r>
            <a:r>
              <a:rPr lang="ru-RU" altLang="ru-RU" sz="1000"/>
              <a:t> — процедуры операций с мостами; включен в стандарт </a:t>
            </a:r>
            <a:r>
              <a:rPr lang="ru-RU" altLang="ru-RU" sz="1000">
                <a:hlinkClick r:id="rId4" tooltip="IEEE 802.1D (страница отсутствует)"/>
              </a:rPr>
              <a:t>IEEE 802.1D</a:t>
            </a:r>
            <a:r>
              <a:rPr lang="ru-RU" altLang="ru-RU" sz="1000"/>
              <a:t> (2001)</a:t>
            </a:r>
          </a:p>
          <a:p>
            <a:r>
              <a:rPr lang="ru-RU" altLang="ru-RU" sz="1000" b="1">
                <a:hlinkClick r:id="rId5" tooltip="IEEE 802.11d (страница отсутствует)"/>
              </a:rPr>
              <a:t>802.11d</a:t>
            </a:r>
            <a:r>
              <a:rPr lang="ru-RU" altLang="ru-RU" sz="1000"/>
              <a:t> — интернациональные роуминговые расширения (2001)</a:t>
            </a:r>
          </a:p>
          <a:p>
            <a:r>
              <a:rPr lang="ru-RU" altLang="ru-RU" sz="1000" b="1">
                <a:hlinkClick r:id="rId6" tooltip="IEEE 802.11e"/>
              </a:rPr>
              <a:t>802.11e</a:t>
            </a:r>
            <a:r>
              <a:rPr lang="ru-RU" altLang="ru-RU" sz="1000"/>
              <a:t> — улучшения: </a:t>
            </a:r>
            <a:r>
              <a:rPr lang="ru-RU" altLang="ru-RU" sz="1000">
                <a:hlinkClick r:id="rId7" tooltip="QoS"/>
              </a:rPr>
              <a:t>QoS</a:t>
            </a:r>
            <a:r>
              <a:rPr lang="ru-RU" altLang="ru-RU" sz="1000"/>
              <a:t>, включение packet bursting (2005)</a:t>
            </a:r>
          </a:p>
          <a:p>
            <a:r>
              <a:rPr lang="en-US" altLang="ru-RU" sz="1000" b="1">
                <a:hlinkClick r:id="rId8" tooltip="IEEE 802.11F (страница отсутствует)"/>
              </a:rPr>
              <a:t>802.11F</a:t>
            </a:r>
            <a:r>
              <a:rPr lang="en-US" altLang="ru-RU" sz="1000"/>
              <a:t> — </a:t>
            </a:r>
            <a:r>
              <a:rPr lang="en-US" altLang="ru-RU" sz="1000">
                <a:hlinkClick r:id="rId9" tooltip="Inter-Access Point Protocol (страница отсутствует)"/>
              </a:rPr>
              <a:t>Inter-Access Point Protocol</a:t>
            </a:r>
            <a:r>
              <a:rPr lang="en-US" altLang="ru-RU" sz="1000"/>
              <a:t> (2003)</a:t>
            </a:r>
            <a:endParaRPr lang="ru-RU" altLang="ru-RU" sz="1000"/>
          </a:p>
          <a:p>
            <a:r>
              <a:rPr lang="ru-RU" altLang="ru-RU" sz="1000" b="1"/>
              <a:t>802.11g</a:t>
            </a:r>
            <a:r>
              <a:rPr lang="ru-RU" altLang="ru-RU" sz="1000"/>
              <a:t> — 54 Мбит/c, 2,4 ГГц стандарт (обратная совместимость с b) (2003)</a:t>
            </a:r>
          </a:p>
          <a:p>
            <a:r>
              <a:rPr lang="ru-RU" altLang="ru-RU" sz="1000" b="1">
                <a:hlinkClick r:id="rId10" tooltip="IEEE 802.11h-2003"/>
              </a:rPr>
              <a:t>802.11h</a:t>
            </a:r>
            <a:r>
              <a:rPr lang="ru-RU" altLang="ru-RU" sz="1000"/>
              <a:t> — распределённый по спектру 802.11a (5 GHz) для совместимости в Европе (2004)</a:t>
            </a:r>
          </a:p>
          <a:p>
            <a:r>
              <a:rPr lang="ru-RU" altLang="ru-RU" sz="1000" b="1">
                <a:hlinkClick r:id="rId11" tooltip="WPA"/>
              </a:rPr>
              <a:t>802.11i</a:t>
            </a:r>
            <a:r>
              <a:rPr lang="ru-RU" altLang="ru-RU" sz="1000"/>
              <a:t> — улучшенная безопасность (2004)</a:t>
            </a:r>
          </a:p>
          <a:p>
            <a:r>
              <a:rPr lang="ru-RU" altLang="ru-RU" sz="1000" b="1"/>
              <a:t>802.11j</a:t>
            </a:r>
            <a:r>
              <a:rPr lang="ru-RU" altLang="ru-RU" sz="1000"/>
              <a:t> — расширения для Японии (2004)</a:t>
            </a:r>
          </a:p>
          <a:p>
            <a:r>
              <a:rPr lang="ru-RU" altLang="ru-RU" sz="1000" b="1"/>
              <a:t>802.11k</a:t>
            </a:r>
            <a:r>
              <a:rPr lang="ru-RU" altLang="ru-RU" sz="1000"/>
              <a:t> — улучшения измерения радио ресурсов</a:t>
            </a:r>
          </a:p>
          <a:p>
            <a:r>
              <a:rPr lang="ru-RU" altLang="ru-RU" sz="1000" b="1"/>
              <a:t>802.11l</a:t>
            </a:r>
            <a:r>
              <a:rPr lang="ru-RU" altLang="ru-RU" sz="1000"/>
              <a:t> — зарезервирован</a:t>
            </a:r>
          </a:p>
          <a:p>
            <a:r>
              <a:rPr lang="ru-RU" altLang="ru-RU" sz="1000" b="1"/>
              <a:t>802.11m</a:t>
            </a:r>
            <a:r>
              <a:rPr lang="ru-RU" altLang="ru-RU" sz="1000"/>
              <a:t> — поддержание эталона; обрезки</a:t>
            </a:r>
          </a:p>
          <a:p>
            <a:r>
              <a:rPr lang="ru-RU" altLang="ru-RU" sz="1000" b="1">
                <a:hlinkClick r:id="rId12" tooltip="IEEE 802.11n"/>
              </a:rPr>
              <a:t>802.11n</a:t>
            </a:r>
            <a:r>
              <a:rPr lang="ru-RU" altLang="ru-RU" sz="1000"/>
              <a:t> — увеличение скорости передачи данных (600 Мбит/c). 2,4-2,5 или 5 ГГц. Обратная совместимость с 802.11a/b/g . Особенно распространён на рынке в США в устройствах </a:t>
            </a:r>
            <a:r>
              <a:rPr lang="ru-RU" altLang="ru-RU" sz="1000">
                <a:hlinkClick r:id="rId13" tooltip="D-Link"/>
              </a:rPr>
              <a:t>D-Link</a:t>
            </a:r>
            <a:r>
              <a:rPr lang="ru-RU" altLang="ru-RU" sz="1000"/>
              <a:t>, </a:t>
            </a:r>
            <a:r>
              <a:rPr lang="ru-RU" altLang="ru-RU" sz="1000">
                <a:hlinkClick r:id="rId14" tooltip="Cisco Systems"/>
              </a:rPr>
              <a:t>Cisco</a:t>
            </a:r>
            <a:r>
              <a:rPr lang="ru-RU" altLang="ru-RU" sz="1000"/>
              <a:t> и </a:t>
            </a:r>
            <a:r>
              <a:rPr lang="ru-RU" altLang="ru-RU" sz="1000">
                <a:hlinkClick r:id="rId15" tooltip="Apple"/>
              </a:rPr>
              <a:t>Apple</a:t>
            </a:r>
            <a:r>
              <a:rPr lang="ru-RU" altLang="ru-RU" sz="1000"/>
              <a:t>. (сентябрь 2009)</a:t>
            </a:r>
          </a:p>
          <a:p>
            <a:r>
              <a:rPr lang="ru-RU" altLang="ru-RU" sz="1000" b="1"/>
              <a:t>802.11o</a:t>
            </a:r>
            <a:r>
              <a:rPr lang="ru-RU" altLang="ru-RU" sz="1000"/>
              <a:t> — зарезервирован</a:t>
            </a:r>
          </a:p>
          <a:p>
            <a:r>
              <a:rPr lang="ru-RU" altLang="ru-RU" sz="1000" b="1">
                <a:hlinkClick r:id="rId16" tooltip="Wi-Fi технология 802.11p"/>
              </a:rPr>
              <a:t>802.11p</a:t>
            </a:r>
            <a:r>
              <a:rPr lang="ru-RU" altLang="ru-RU" sz="1000"/>
              <a:t> — WAVE — Wireless Access for the Vehicular Environment (Беспроводной Доступ для Транспортной Среды, такой как машины скорой помощи или пассажирский транспорт)</a:t>
            </a:r>
          </a:p>
          <a:p>
            <a:r>
              <a:rPr lang="ru-RU" altLang="ru-RU" sz="1000" b="1"/>
              <a:t>802.11q</a:t>
            </a:r>
            <a:r>
              <a:rPr lang="ru-RU" altLang="ru-RU" sz="1000"/>
              <a:t> — зарезервирован, иногда его путают с </a:t>
            </a:r>
            <a:r>
              <a:rPr lang="ru-RU" altLang="ru-RU" sz="1000">
                <a:hlinkClick r:id="rId17" tooltip="IEEE 802.1Q"/>
              </a:rPr>
              <a:t>802.1Q</a:t>
            </a:r>
            <a:endParaRPr lang="ru-RU" altLang="ru-RU" sz="1000"/>
          </a:p>
          <a:p>
            <a:r>
              <a:rPr lang="ru-RU" altLang="ru-RU" sz="1000" b="1"/>
              <a:t>802.11r</a:t>
            </a:r>
            <a:r>
              <a:rPr lang="ru-RU" altLang="ru-RU" sz="1000"/>
              <a:t> — быстрый роуминг</a:t>
            </a:r>
          </a:p>
          <a:p>
            <a:r>
              <a:rPr lang="en-US" altLang="ru-RU" sz="1000" b="1">
                <a:hlinkClick r:id="rId18" tooltip="IEEE 802.11s"/>
              </a:rPr>
              <a:t>802.11s</a:t>
            </a:r>
            <a:r>
              <a:rPr lang="en-US" altLang="ru-RU" sz="1000"/>
              <a:t> — ESS </a:t>
            </a:r>
            <a:r>
              <a:rPr lang="en-US" altLang="ru-RU" sz="1000">
                <a:hlinkClick r:id="rId19" tooltip="en:Wireless mesh network"/>
              </a:rPr>
              <a:t>Mesh Networking</a:t>
            </a:r>
            <a:r>
              <a:rPr lang="en-US" altLang="ru-RU" sz="1000"/>
              <a:t> (</a:t>
            </a:r>
            <a:r>
              <a:rPr lang="ru-RU" altLang="ru-RU" sz="1000"/>
              <a:t>англ</a:t>
            </a:r>
            <a:r>
              <a:rPr lang="en-US" altLang="ru-RU" sz="1000"/>
              <a:t>.) (Extended Service Set — </a:t>
            </a:r>
            <a:r>
              <a:rPr lang="ru-RU" altLang="ru-RU" sz="1000"/>
              <a:t>Расширенный</a:t>
            </a:r>
            <a:r>
              <a:rPr lang="en-US" altLang="ru-RU" sz="1000"/>
              <a:t> </a:t>
            </a:r>
            <a:r>
              <a:rPr lang="ru-RU" altLang="ru-RU" sz="1000"/>
              <a:t>Набор</a:t>
            </a:r>
            <a:r>
              <a:rPr lang="en-US" altLang="ru-RU" sz="1000"/>
              <a:t> </a:t>
            </a:r>
            <a:r>
              <a:rPr lang="ru-RU" altLang="ru-RU" sz="1000"/>
              <a:t>Служб</a:t>
            </a:r>
            <a:r>
              <a:rPr lang="en-US" altLang="ru-RU" sz="1000"/>
              <a:t>; Mesh Network — </a:t>
            </a:r>
            <a:r>
              <a:rPr lang="ru-RU" altLang="ru-RU" sz="1000"/>
              <a:t>Ячеистая</a:t>
            </a:r>
            <a:r>
              <a:rPr lang="en-US" altLang="ru-RU" sz="1000"/>
              <a:t> </a:t>
            </a:r>
            <a:r>
              <a:rPr lang="ru-RU" altLang="ru-RU" sz="1000"/>
              <a:t>Сеть</a:t>
            </a:r>
            <a:r>
              <a:rPr lang="en-US" altLang="ru-RU" sz="1000"/>
              <a:t>)</a:t>
            </a:r>
            <a:endParaRPr lang="ru-RU" altLang="ru-RU" sz="1000"/>
          </a:p>
          <a:p>
            <a:r>
              <a:rPr lang="ru-RU" altLang="ru-RU" sz="1000" b="1"/>
              <a:t>802.11T</a:t>
            </a:r>
            <a:r>
              <a:rPr lang="ru-RU" altLang="ru-RU" sz="1000"/>
              <a:t> — Wireless Performance Prediction (WPP, Предсказание Производительности Беспроводного Оборудования) — методы тестов и измерений</a:t>
            </a:r>
          </a:p>
          <a:p>
            <a:r>
              <a:rPr lang="ru-RU" altLang="ru-RU" sz="1000" b="1"/>
              <a:t>802.11u</a:t>
            </a:r>
            <a:r>
              <a:rPr lang="ru-RU" altLang="ru-RU" sz="1000"/>
              <a:t> — взаимодействие с не-802 сетями (например, сотовые сети)</a:t>
            </a:r>
          </a:p>
          <a:p>
            <a:r>
              <a:rPr lang="ru-RU" altLang="ru-RU" sz="1000" b="1"/>
              <a:t>802.11v</a:t>
            </a:r>
            <a:r>
              <a:rPr lang="ru-RU" altLang="ru-RU" sz="1000"/>
              <a:t> — управление беспроводными сетями</a:t>
            </a:r>
          </a:p>
          <a:p>
            <a:r>
              <a:rPr lang="ru-RU" altLang="ru-RU" sz="1000" b="1"/>
              <a:t>802.11x</a:t>
            </a:r>
            <a:r>
              <a:rPr lang="ru-RU" altLang="ru-RU" sz="1000"/>
              <a:t> — зарезервирован и не будет использоваться. Не нужно путать со стандартом контроля доступа </a:t>
            </a:r>
            <a:r>
              <a:rPr lang="ru-RU" altLang="ru-RU" sz="1000">
                <a:hlinkClick r:id="rId20" tooltip="IEEE 802.1X"/>
              </a:rPr>
              <a:t>IEEE 802.</a:t>
            </a:r>
            <a:r>
              <a:rPr lang="ru-RU" altLang="ru-RU" sz="1000" b="1">
                <a:hlinkClick r:id="rId20" tooltip="IEEE 802.1X"/>
              </a:rPr>
              <a:t>1X</a:t>
            </a:r>
            <a:endParaRPr lang="ru-RU" altLang="ru-RU" sz="1000"/>
          </a:p>
          <a:p>
            <a:r>
              <a:rPr lang="ru-RU" altLang="ru-RU" sz="1000" b="1"/>
              <a:t>802.11y</a:t>
            </a:r>
            <a:r>
              <a:rPr lang="ru-RU" altLang="ru-RU" sz="1000"/>
              <a:t> — дополнительный стандарт связи, работающий на частотах 3,65-3,70 ГГц. Обеспечивает скорость до 54 Мb/с на расстоянии до 5000 м на открытом пространстве.</a:t>
            </a:r>
          </a:p>
          <a:p>
            <a:r>
              <a:rPr lang="en-US" altLang="ru-RU" sz="1000" b="1"/>
              <a:t>802.11w</a:t>
            </a:r>
            <a:r>
              <a:rPr lang="en-US" altLang="ru-RU" sz="1000"/>
              <a:t> — Protected Management Frames (</a:t>
            </a:r>
            <a:r>
              <a:rPr lang="ru-RU" altLang="ru-RU" sz="1000"/>
              <a:t>Защищенные</a:t>
            </a:r>
            <a:r>
              <a:rPr lang="en-US" altLang="ru-RU" sz="1000"/>
              <a:t> </a:t>
            </a:r>
            <a:r>
              <a:rPr lang="ru-RU" altLang="ru-RU" sz="1000"/>
              <a:t>Управляющие</a:t>
            </a:r>
            <a:r>
              <a:rPr lang="en-US" altLang="ru-RU" sz="1000"/>
              <a:t> </a:t>
            </a:r>
            <a:r>
              <a:rPr lang="ru-RU" altLang="ru-RU" sz="1000"/>
              <a:t>Фреймы</a:t>
            </a:r>
            <a:r>
              <a:rPr lang="en-US" altLang="ru-RU" sz="1000"/>
              <a:t>)</a:t>
            </a:r>
            <a:endParaRPr lang="ru-RU" altLang="ru-RU" sz="1000"/>
          </a:p>
          <a:p>
            <a:r>
              <a:rPr lang="ru-RU" altLang="ru-RU" sz="1000" b="1">
                <a:hlinkClick r:id="rId21" tooltip="IEEE 802.11ac"/>
              </a:rPr>
              <a:t>802.11ac</a:t>
            </a:r>
            <a:r>
              <a:rPr lang="ru-RU" altLang="ru-RU" sz="1000"/>
              <a:t> — новый, разрабатываемый IEEE стандарт. Скорости передачи данных до 1.3 Гбит/c, энергопотребление по сравнению с 802.11n снижено до 6 раз. Обратная совместимость с 802.11a/b/g/n. На 1 февраля 2013 готов на 95 % (Draft 5.0)</a:t>
            </a:r>
            <a:r>
              <a:rPr lang="ru-RU" altLang="ru-RU" sz="1000">
                <a:hlinkClick r:id="rId22"/>
              </a:rPr>
              <a:t>[1]</a:t>
            </a:r>
            <a:r>
              <a:rPr lang="ru-RU" altLang="ru-RU" sz="1000"/>
              <a:t>. Устройства, реализующие новый стандарт уже представлены.</a:t>
            </a:r>
          </a:p>
          <a:p>
            <a:r>
              <a:rPr lang="ru-RU" altLang="ru-RU" sz="1000" b="1">
                <a:hlinkClick r:id="rId23" tooltip="IEEE 802.11ad (страница отсутствует)"/>
              </a:rPr>
              <a:t>802.11ad</a:t>
            </a:r>
            <a:r>
              <a:rPr lang="ru-RU" altLang="ru-RU" sz="1000"/>
              <a:t> — новый стандарт с дополнительным диапазоном 60 ГГц (частота не требует лицензирования). Скорость передачи данных до 7 Гбит/с.</a:t>
            </a:r>
          </a:p>
          <a:p>
            <a:r>
              <a:rPr lang="ru-RU" altLang="ru-RU" sz="1000" b="1">
                <a:hlinkClick r:id="rId24" tooltip="IEEE 802.11as (страница отсутствует)"/>
              </a:rPr>
              <a:t>802.11as</a:t>
            </a:r>
            <a:r>
              <a:rPr lang="ru-RU" altLang="ru-RU" sz="1000"/>
              <a:t> (предположительно) — новый стандарт, использующий </a:t>
            </a:r>
            <a:r>
              <a:rPr lang="ru-RU" altLang="ru-RU" sz="1000" b="1">
                <a:hlinkClick r:id="rId25" tooltip="Щелевая антенна"/>
              </a:rPr>
              <a:t>резонаторно-щелевые антенны</a:t>
            </a:r>
            <a:r>
              <a:rPr lang="ru-RU" altLang="ru-RU" sz="1000"/>
              <a:t>, работающие на частоте 135 ГГц. Скорости передачи данных до 20 Гбит/c. </a:t>
            </a:r>
            <a:r>
              <a:rPr lang="ru-RU" altLang="ru-RU" sz="1000">
                <a:hlinkClick r:id="rId26" tooltip="Коэффициент усиления антенны"/>
              </a:rPr>
              <a:t>Коэффициент усиления антенны</a:t>
            </a:r>
            <a:r>
              <a:rPr lang="ru-RU" altLang="ru-RU" sz="1000"/>
              <a:t> равен 5,68 дБ.</a:t>
            </a:r>
          </a:p>
          <a:p>
            <a:pPr eaLnBrk="0" hangingPunct="0"/>
            <a:endParaRPr lang="ru-RU" altLang="ru-RU" sz="10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210</Words>
  <Application>Microsoft Office PowerPoint</Application>
  <PresentationFormat>Экран (4:3)</PresentationFormat>
  <Paragraphs>67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0" baseType="lpstr">
      <vt:lpstr>Arial</vt:lpstr>
      <vt:lpstr>Times New Roman</vt:lpstr>
      <vt:lpstr>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ЧГУ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Кафедра ПО ЭВМ</dc:creator>
  <cp:lastModifiedBy>student</cp:lastModifiedBy>
  <cp:revision>59</cp:revision>
  <dcterms:created xsi:type="dcterms:W3CDTF">2008-09-24T14:04:47Z</dcterms:created>
  <dcterms:modified xsi:type="dcterms:W3CDTF">2021-04-07T13:40:41Z</dcterms:modified>
</cp:coreProperties>
</file>